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4" r:id="rId3"/>
    <p:sldId id="276" r:id="rId4"/>
    <p:sldId id="262" r:id="rId5"/>
    <p:sldId id="279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0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hieu Audic - ALEC Montpellier Metropole" initials="MA-AMM" lastIdx="4" clrIdx="0">
    <p:extLst>
      <p:ext uri="{19B8F6BF-5375-455C-9EA6-DF929625EA0E}">
        <p15:presenceInfo xmlns:p15="http://schemas.microsoft.com/office/powerpoint/2012/main" userId="Mathieu Audic - ALEC Montpellier Metropol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B0C"/>
    <a:srgbClr val="95C11F"/>
    <a:srgbClr val="00AFEC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8488" autoAdjust="0"/>
  </p:normalViewPr>
  <p:slideViewPr>
    <p:cSldViewPr snapToGrid="0">
      <p:cViewPr varScale="1">
        <p:scale>
          <a:sx n="77" d="100"/>
          <a:sy n="77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AE32B-F038-4378-92A5-CEA4C9C5650B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B2B63-DF14-48B0-89D2-557AEE3133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210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AFAADD-A4DA-4210-94EE-BEA0C6DBC7B7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1BE38-57A9-4A08-8A88-D4E2FB96B2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07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rallélogramme 9"/>
          <p:cNvSpPr/>
          <p:nvPr userDrawn="1"/>
        </p:nvSpPr>
        <p:spPr>
          <a:xfrm>
            <a:off x="7620000" y="0"/>
            <a:ext cx="4632960" cy="6875417"/>
          </a:xfrm>
          <a:custGeom>
            <a:avLst/>
            <a:gdLst>
              <a:gd name="connsiteX0" fmla="*/ 0 w 4624251"/>
              <a:gd name="connsiteY0" fmla="*/ 6858000 h 6858000"/>
              <a:gd name="connsiteX1" fmla="*/ 3000168 w 4624251"/>
              <a:gd name="connsiteY1" fmla="*/ 0 h 6858000"/>
              <a:gd name="connsiteX2" fmla="*/ 4624251 w 4624251"/>
              <a:gd name="connsiteY2" fmla="*/ 0 h 6858000"/>
              <a:gd name="connsiteX3" fmla="*/ 1624083 w 4624251"/>
              <a:gd name="connsiteY3" fmla="*/ 6858000 h 6858000"/>
              <a:gd name="connsiteX4" fmla="*/ 0 w 4624251"/>
              <a:gd name="connsiteY4" fmla="*/ 6858000 h 6858000"/>
              <a:gd name="connsiteX0" fmla="*/ 0 w 4624251"/>
              <a:gd name="connsiteY0" fmla="*/ 6858000 h 6875417"/>
              <a:gd name="connsiteX1" fmla="*/ 3000168 w 4624251"/>
              <a:gd name="connsiteY1" fmla="*/ 0 h 6875417"/>
              <a:gd name="connsiteX2" fmla="*/ 4624251 w 4624251"/>
              <a:gd name="connsiteY2" fmla="*/ 0 h 6875417"/>
              <a:gd name="connsiteX3" fmla="*/ 4619832 w 4624251"/>
              <a:gd name="connsiteY3" fmla="*/ 6875417 h 6875417"/>
              <a:gd name="connsiteX4" fmla="*/ 0 w 4624251"/>
              <a:gd name="connsiteY4" fmla="*/ 6858000 h 6875417"/>
              <a:gd name="connsiteX0" fmla="*/ 0 w 4632960"/>
              <a:gd name="connsiteY0" fmla="*/ 6866708 h 6875417"/>
              <a:gd name="connsiteX1" fmla="*/ 3008877 w 4632960"/>
              <a:gd name="connsiteY1" fmla="*/ 0 h 6875417"/>
              <a:gd name="connsiteX2" fmla="*/ 4632960 w 4632960"/>
              <a:gd name="connsiteY2" fmla="*/ 0 h 6875417"/>
              <a:gd name="connsiteX3" fmla="*/ 4628541 w 4632960"/>
              <a:gd name="connsiteY3" fmla="*/ 6875417 h 6875417"/>
              <a:gd name="connsiteX4" fmla="*/ 0 w 4632960"/>
              <a:gd name="connsiteY4" fmla="*/ 6866708 h 6875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2960" h="6875417">
                <a:moveTo>
                  <a:pt x="0" y="6866708"/>
                </a:moveTo>
                <a:lnTo>
                  <a:pt x="3008877" y="0"/>
                </a:lnTo>
                <a:lnTo>
                  <a:pt x="4632960" y="0"/>
                </a:lnTo>
                <a:lnTo>
                  <a:pt x="4628541" y="6875417"/>
                </a:lnTo>
                <a:lnTo>
                  <a:pt x="0" y="6866708"/>
                </a:lnTo>
                <a:close/>
              </a:path>
            </a:pathLst>
          </a:custGeom>
          <a:solidFill>
            <a:srgbClr val="EA5B0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974318"/>
            <a:ext cx="6461760" cy="2387600"/>
          </a:xfrm>
          <a:noFill/>
        </p:spPr>
        <p:txBody>
          <a:bodyPr anchor="ctr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38200" y="3583069"/>
            <a:ext cx="646176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50"/>
          <a:stretch/>
        </p:blipFill>
        <p:spPr>
          <a:xfrm>
            <a:off x="8282035" y="35872"/>
            <a:ext cx="3978027" cy="678397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4217">
            <a:off x="8515216" y="5054816"/>
            <a:ext cx="3361828" cy="101191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853913"/>
            <a:ext cx="6488097" cy="8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5E682D3-DF98-4A1F-9D40-4110BE5BB65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044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5E682D3-DF98-4A1F-9D40-4110BE5BB65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0770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 marL="685800" indent="-228600">
              <a:lnSpc>
                <a:spcPct val="150000"/>
              </a:lnSpc>
              <a:buClr>
                <a:srgbClr val="95C11F"/>
              </a:buClr>
              <a:buFont typeface="Wingdings" panose="05000000000000000000" pitchFamily="2" charset="2"/>
              <a:buChar char="ü"/>
              <a:defRPr lang="fr-FR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95C11F"/>
              </a:buClr>
              <a:defRPr/>
            </a:lvl3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5E682D3-DF98-4A1F-9D40-4110BE5BB65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471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ctr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5E682D3-DF98-4A1F-9D40-4110BE5BB65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09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999800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999800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5E682D3-DF98-4A1F-9D40-4110BE5BB65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6028509" y="1999800"/>
            <a:ext cx="0" cy="4351338"/>
          </a:xfrm>
          <a:prstGeom prst="line">
            <a:avLst/>
          </a:prstGeom>
          <a:ln w="9525">
            <a:solidFill>
              <a:srgbClr val="95C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70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85533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679249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85533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679249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5E682D3-DF98-4A1F-9D40-4110BE5BB658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6019800" y="1999800"/>
            <a:ext cx="0" cy="4351338"/>
          </a:xfrm>
          <a:prstGeom prst="line">
            <a:avLst/>
          </a:prstGeom>
          <a:ln w="9525">
            <a:solidFill>
              <a:srgbClr val="95C1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85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5E682D3-DF98-4A1F-9D40-4110BE5BB65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3509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273C98B-983B-491E-9F12-A3DA55C37EC1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103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5E682D3-DF98-4A1F-9D40-4110BE5BB65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828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25E682D3-DF98-4A1F-9D40-4110BE5BB658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400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/>
          </a:prstGeom>
          <a:solidFill>
            <a:srgbClr val="EA5B0C"/>
          </a:solidFill>
          <a:ln w="28575">
            <a:solidFill>
              <a:srgbClr val="EA5B0C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dirty="0" smtClean="0"/>
              <a:t>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78" b="12192"/>
          <a:stretch/>
        </p:blipFill>
        <p:spPr>
          <a:xfrm>
            <a:off x="4749072" y="6649180"/>
            <a:ext cx="6749053" cy="26996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55"/>
          <a:stretch/>
        </p:blipFill>
        <p:spPr>
          <a:xfrm>
            <a:off x="11525962" y="5756919"/>
            <a:ext cx="675563" cy="110108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460">
            <a:off x="11588920" y="6570587"/>
            <a:ext cx="522216" cy="15718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7" t="80136" b="12192"/>
          <a:stretch/>
        </p:blipFill>
        <p:spPr>
          <a:xfrm>
            <a:off x="-19050" y="6667500"/>
            <a:ext cx="4720497" cy="25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9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1200"/>
        </a:spcAft>
        <a:buFont typeface="Arial" panose="020B0604020202020204" pitchFamily="34" charset="0"/>
        <a:buNone/>
        <a:defRPr sz="28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tif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www.energie-environnement.ch/maison/salle-de-bains/quand-le-robinet-fu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00051" y="974318"/>
            <a:ext cx="8776606" cy="2387600"/>
          </a:xfrm>
        </p:spPr>
        <p:txBody>
          <a:bodyPr>
            <a:normAutofit/>
          </a:bodyPr>
          <a:lstStyle/>
          <a:p>
            <a:r>
              <a:rPr lang="fr-FR" dirty="0" smtClean="0"/>
              <a:t>Ateliers de sensibilisation aux économies d’eau</a:t>
            </a:r>
            <a:endParaRPr lang="fr-FR" dirty="0"/>
          </a:p>
        </p:txBody>
      </p:sp>
      <p:pic>
        <p:nvPicPr>
          <p:cNvPr id="7" name="Image 6" descr="\\SERVEUR_ALE\Commun\02_Communication\2.2- Logos Partenaires\Bande_tous_logo_2lignes_20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84" y="5208105"/>
            <a:ext cx="6539946" cy="14273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7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AFEC"/>
          </a:solidFill>
          <a:ln>
            <a:solidFill>
              <a:srgbClr val="00AFEC"/>
            </a:solidFill>
          </a:ln>
        </p:spPr>
        <p:txBody>
          <a:bodyPr/>
          <a:lstStyle/>
          <a:p>
            <a:r>
              <a:rPr lang="fr-FR" dirty="0"/>
              <a:t>Répartition des consommations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58588" y="1981200"/>
            <a:ext cx="56567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Chez moi, où je consomme le plus ?</a:t>
            </a:r>
          </a:p>
          <a:p>
            <a:endParaRPr lang="fr-FR" dirty="0"/>
          </a:p>
        </p:txBody>
      </p:sp>
      <p:sp>
        <p:nvSpPr>
          <p:cNvPr id="6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1792939" y="2719864"/>
            <a:ext cx="7333131" cy="4031853"/>
          </a:xfrm>
          <a:prstGeom prst="rect">
            <a:avLst/>
          </a:prstGeom>
        </p:spPr>
        <p:txBody>
          <a:bodyPr/>
          <a:lstStyle/>
          <a:p>
            <a:pPr lvl="1">
              <a:spcAft>
                <a:spcPts val="600"/>
              </a:spcAft>
            </a:pPr>
            <a:r>
              <a:rPr lang="fr-FR" sz="2000" dirty="0"/>
              <a:t>douche (5 minutes) : 		</a:t>
            </a:r>
          </a:p>
          <a:p>
            <a:pPr lvl="1">
              <a:spcAft>
                <a:spcPts val="600"/>
              </a:spcAft>
            </a:pPr>
            <a:r>
              <a:rPr lang="fr-FR" sz="2000" dirty="0"/>
              <a:t>bain : 				</a:t>
            </a:r>
            <a:r>
              <a:rPr lang="fr-FR" sz="2000" dirty="0" smtClean="0"/>
              <a:t> </a:t>
            </a:r>
            <a:endParaRPr lang="fr-FR" sz="2000" dirty="0"/>
          </a:p>
          <a:p>
            <a:pPr lvl="1">
              <a:spcAft>
                <a:spcPts val="600"/>
              </a:spcAft>
            </a:pPr>
            <a:r>
              <a:rPr lang="fr-FR" sz="2000" dirty="0"/>
              <a:t>chasse d’eau classique : 		</a:t>
            </a:r>
            <a:r>
              <a:rPr lang="fr-FR" sz="2000" dirty="0" smtClean="0"/>
              <a:t> </a:t>
            </a:r>
            <a:endParaRPr lang="fr-FR" sz="2000" dirty="0"/>
          </a:p>
          <a:p>
            <a:pPr lvl="1">
              <a:spcAft>
                <a:spcPts val="600"/>
              </a:spcAft>
            </a:pPr>
            <a:r>
              <a:rPr lang="fr-FR" sz="2000" dirty="0"/>
              <a:t>chasse d’eau double commande </a:t>
            </a:r>
            <a:r>
              <a:rPr lang="fr-FR" sz="2000" dirty="0" smtClean="0"/>
              <a:t>:</a:t>
            </a:r>
            <a:endParaRPr lang="fr-FR" sz="2000" dirty="0"/>
          </a:p>
          <a:p>
            <a:pPr lvl="1">
              <a:spcAft>
                <a:spcPts val="600"/>
              </a:spcAft>
            </a:pPr>
            <a:r>
              <a:rPr lang="fr-FR" sz="2000" dirty="0"/>
              <a:t>vaisselle à la main : 		</a:t>
            </a:r>
            <a:r>
              <a:rPr lang="fr-FR" sz="2000" dirty="0" smtClean="0"/>
              <a:t> </a:t>
            </a:r>
            <a:endParaRPr lang="fr-FR" sz="2000" dirty="0"/>
          </a:p>
          <a:p>
            <a:pPr lvl="1">
              <a:spcAft>
                <a:spcPts val="600"/>
              </a:spcAft>
            </a:pPr>
            <a:r>
              <a:rPr lang="fr-FR" sz="2000" dirty="0"/>
              <a:t>lave-vaisselle :			</a:t>
            </a:r>
          </a:p>
          <a:p>
            <a:pPr lvl="1">
              <a:spcAft>
                <a:spcPts val="600"/>
              </a:spcAft>
            </a:pPr>
            <a:r>
              <a:rPr lang="fr-FR" sz="2000" dirty="0"/>
              <a:t>lave-linge :			</a:t>
            </a:r>
            <a:r>
              <a:rPr lang="fr-FR" sz="2000" dirty="0" smtClean="0"/>
              <a:t> </a:t>
            </a:r>
            <a:endParaRPr lang="fr-FR" sz="2000" dirty="0"/>
          </a:p>
          <a:p>
            <a:pPr lvl="1">
              <a:spcAft>
                <a:spcPts val="600"/>
              </a:spcAft>
            </a:pPr>
            <a:r>
              <a:rPr lang="fr-FR" sz="2000" dirty="0"/>
              <a:t>arrosage du jardin :		</a:t>
            </a:r>
          </a:p>
          <a:p>
            <a:pPr lvl="1">
              <a:spcAft>
                <a:spcPts val="600"/>
              </a:spcAft>
            </a:pPr>
            <a:r>
              <a:rPr lang="fr-FR" sz="2000" dirty="0"/>
              <a:t>remplissage d’un piscine :	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492896"/>
            <a:ext cx="1756865" cy="4096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7284988" y="282766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fr-FR" sz="2000" b="1" dirty="0">
                <a:solidFill>
                  <a:schemeClr val="tx2"/>
                </a:solidFill>
              </a:rPr>
              <a:t>30 </a:t>
            </a:r>
            <a:r>
              <a:rPr lang="fr-FR" sz="2000" dirty="0">
                <a:solidFill>
                  <a:schemeClr val="tx2"/>
                </a:solidFill>
              </a:rPr>
              <a:t>à</a:t>
            </a:r>
            <a:r>
              <a:rPr lang="fr-FR" sz="2000" b="1" dirty="0">
                <a:solidFill>
                  <a:schemeClr val="tx2"/>
                </a:solidFill>
              </a:rPr>
              <a:t> 100 </a:t>
            </a:r>
            <a:r>
              <a:rPr lang="fr-FR" sz="2000" dirty="0">
                <a:solidFill>
                  <a:schemeClr val="tx2"/>
                </a:solidFill>
              </a:rPr>
              <a:t>litres,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284988" y="322777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2"/>
                </a:solidFill>
              </a:rPr>
              <a:t>150 </a:t>
            </a:r>
            <a:r>
              <a:rPr lang="fr-FR" sz="2000" dirty="0">
                <a:solidFill>
                  <a:schemeClr val="tx2"/>
                </a:solidFill>
              </a:rPr>
              <a:t>à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200 </a:t>
            </a:r>
            <a:r>
              <a:rPr lang="fr-FR" sz="2000" dirty="0">
                <a:solidFill>
                  <a:schemeClr val="tx2"/>
                </a:solidFill>
              </a:rPr>
              <a:t>litres,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84988" y="368164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2"/>
                </a:solidFill>
              </a:rPr>
              <a:t>6 </a:t>
            </a:r>
            <a:r>
              <a:rPr lang="fr-FR" sz="2000" dirty="0">
                <a:solidFill>
                  <a:schemeClr val="tx2"/>
                </a:solidFill>
              </a:rPr>
              <a:t>à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12 </a:t>
            </a:r>
            <a:r>
              <a:rPr lang="fr-FR" sz="2000" dirty="0">
                <a:solidFill>
                  <a:schemeClr val="tx2"/>
                </a:solidFill>
              </a:rPr>
              <a:t>litres,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284988" y="4111993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2"/>
                </a:solidFill>
              </a:rPr>
              <a:t>3 </a:t>
            </a:r>
            <a:r>
              <a:rPr lang="fr-FR" sz="2000" dirty="0">
                <a:solidFill>
                  <a:schemeClr val="tx2"/>
                </a:solidFill>
              </a:rPr>
              <a:t>à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6 </a:t>
            </a:r>
            <a:r>
              <a:rPr lang="fr-FR" sz="2000" dirty="0">
                <a:solidFill>
                  <a:schemeClr val="tx2"/>
                </a:solidFill>
              </a:rPr>
              <a:t>litres,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84988" y="453712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2"/>
                </a:solidFill>
              </a:rPr>
              <a:t>15 </a:t>
            </a:r>
            <a:r>
              <a:rPr lang="fr-FR" sz="2000" dirty="0">
                <a:solidFill>
                  <a:schemeClr val="tx2"/>
                </a:solidFill>
              </a:rPr>
              <a:t>à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50 </a:t>
            </a:r>
            <a:r>
              <a:rPr lang="fr-FR" sz="2000" dirty="0">
                <a:solidFill>
                  <a:schemeClr val="tx2"/>
                </a:solidFill>
              </a:rPr>
              <a:t>litres,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284988" y="4962463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2"/>
                </a:solidFill>
              </a:rPr>
              <a:t>10 </a:t>
            </a:r>
            <a:r>
              <a:rPr lang="fr-FR" sz="2000" dirty="0">
                <a:solidFill>
                  <a:schemeClr val="tx2"/>
                </a:solidFill>
              </a:rPr>
              <a:t>à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40 </a:t>
            </a:r>
            <a:r>
              <a:rPr lang="fr-FR" sz="2000" dirty="0">
                <a:solidFill>
                  <a:schemeClr val="tx2"/>
                </a:solidFill>
              </a:rPr>
              <a:t>litres,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284988" y="536846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2"/>
                </a:solidFill>
              </a:rPr>
              <a:t>45 </a:t>
            </a:r>
            <a:r>
              <a:rPr lang="fr-FR" sz="2000" dirty="0">
                <a:solidFill>
                  <a:schemeClr val="tx2"/>
                </a:solidFill>
              </a:rPr>
              <a:t>à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100 </a:t>
            </a:r>
            <a:r>
              <a:rPr lang="fr-FR" sz="2000" dirty="0">
                <a:solidFill>
                  <a:schemeClr val="tx2"/>
                </a:solidFill>
              </a:rPr>
              <a:t>litres,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84988" y="576065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fr-FR" sz="2000" b="1" dirty="0">
                <a:solidFill>
                  <a:schemeClr val="tx2"/>
                </a:solidFill>
              </a:rPr>
              <a:t>1</a:t>
            </a:r>
            <a:r>
              <a:rPr lang="fr-FR" sz="2000" b="1" dirty="0" smtClean="0">
                <a:solidFill>
                  <a:schemeClr val="tx2"/>
                </a:solidFill>
              </a:rPr>
              <a:t>5 </a:t>
            </a:r>
            <a:r>
              <a:rPr lang="fr-FR" sz="2000" dirty="0">
                <a:solidFill>
                  <a:schemeClr val="tx2"/>
                </a:solidFill>
              </a:rPr>
              <a:t>à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20 </a:t>
            </a:r>
            <a:r>
              <a:rPr lang="fr-FR" sz="2000" dirty="0" smtClean="0">
                <a:solidFill>
                  <a:schemeClr val="tx2"/>
                </a:solidFill>
              </a:rPr>
              <a:t>litres/m²,</a:t>
            </a:r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7210636" y="6172557"/>
            <a:ext cx="2799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Bef>
                <a:spcPts val="300"/>
              </a:spcBef>
              <a:spcAft>
                <a:spcPts val="600"/>
              </a:spcAft>
            </a:pPr>
            <a:r>
              <a:rPr lang="fr-FR" sz="2000" b="1" dirty="0" smtClean="0">
                <a:solidFill>
                  <a:schemeClr val="tx2"/>
                </a:solidFill>
              </a:rPr>
              <a:t>50 000 </a:t>
            </a:r>
            <a:r>
              <a:rPr lang="fr-FR" sz="2000" dirty="0">
                <a:solidFill>
                  <a:schemeClr val="tx2"/>
                </a:solidFill>
              </a:rPr>
              <a:t>à</a:t>
            </a:r>
            <a:r>
              <a:rPr lang="fr-FR" sz="2000" b="1" dirty="0">
                <a:solidFill>
                  <a:schemeClr val="tx2"/>
                </a:solidFill>
              </a:rPr>
              <a:t> </a:t>
            </a:r>
            <a:r>
              <a:rPr lang="fr-FR" sz="2000" b="1" dirty="0" smtClean="0">
                <a:solidFill>
                  <a:schemeClr val="tx2"/>
                </a:solidFill>
              </a:rPr>
              <a:t>80 000 </a:t>
            </a:r>
            <a:r>
              <a:rPr lang="fr-FR" sz="2000" dirty="0" smtClean="0">
                <a:solidFill>
                  <a:schemeClr val="tx2"/>
                </a:solidFill>
              </a:rPr>
              <a:t>litres !</a:t>
            </a:r>
            <a:endParaRPr lang="fr-F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75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AFEC"/>
          </a:solidFill>
          <a:ln>
            <a:solidFill>
              <a:srgbClr val="00AFEC"/>
            </a:solidFill>
          </a:ln>
        </p:spPr>
        <p:txBody>
          <a:bodyPr/>
          <a:lstStyle/>
          <a:p>
            <a:r>
              <a:rPr lang="fr-FR" dirty="0"/>
              <a:t>Répartition des consommations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60612" y="1936376"/>
            <a:ext cx="548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Chez moi, où je consomme le plus ?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838200" y="2599765"/>
            <a:ext cx="633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Symbol"/>
              <a:buChar char="Þ"/>
            </a:pPr>
            <a:r>
              <a:rPr lang="fr-FR" sz="2400" b="1" dirty="0">
                <a:solidFill>
                  <a:schemeClr val="tx2"/>
                </a:solidFill>
              </a:rPr>
              <a:t>Répondre par la mesure </a:t>
            </a:r>
          </a:p>
        </p:txBody>
      </p:sp>
      <p:sp>
        <p:nvSpPr>
          <p:cNvPr id="8" name="Rectangle 7"/>
          <p:cNvSpPr/>
          <p:nvPr/>
        </p:nvSpPr>
        <p:spPr>
          <a:xfrm>
            <a:off x="2142564" y="3584117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Débitmètre : connaître le volume d’eau consommé à la minute sur chaque point d’eau.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061430"/>
            <a:ext cx="1796654" cy="231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7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AFEC"/>
          </a:solidFill>
          <a:ln>
            <a:solidFill>
              <a:srgbClr val="00AFEC"/>
            </a:solidFill>
          </a:ln>
        </p:spPr>
        <p:txBody>
          <a:bodyPr/>
          <a:lstStyle/>
          <a:p>
            <a:r>
              <a:rPr lang="fr-FR" dirty="0"/>
              <a:t>Solutions </a:t>
            </a:r>
            <a:r>
              <a:rPr lang="fr-FR" dirty="0" smtClean="0"/>
              <a:t>économes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250826" y="1916113"/>
            <a:ext cx="7114602" cy="432119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Solutions d’économie à la maison</a:t>
            </a:r>
          </a:p>
          <a:p>
            <a:endParaRPr lang="fr-FR" dirty="0"/>
          </a:p>
          <a:p>
            <a:pPr lvl="1"/>
            <a:r>
              <a:rPr lang="fr-FR" sz="2000" dirty="0"/>
              <a:t>Réducteurs de débits pour les </a:t>
            </a:r>
            <a:r>
              <a:rPr lang="fr-FR" sz="2000" dirty="0" smtClean="0"/>
              <a:t>robinets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 smtClean="0"/>
              <a:t>Réduire le temps passé sous la douche (5 minutes)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 smtClean="0"/>
              <a:t>Douchette </a:t>
            </a:r>
            <a:r>
              <a:rPr lang="fr-FR" sz="2000" dirty="0"/>
              <a:t>économe (15 à 40 €</a:t>
            </a:r>
            <a:r>
              <a:rPr lang="fr-FR" sz="2000" dirty="0" smtClean="0"/>
              <a:t>)</a:t>
            </a:r>
          </a:p>
          <a:p>
            <a:pPr lvl="1"/>
            <a:endParaRPr lang="fr-FR" sz="2000" dirty="0"/>
          </a:p>
          <a:p>
            <a:pPr lvl="1"/>
            <a:r>
              <a:rPr lang="fr-FR" sz="2000" dirty="0" smtClean="0"/>
              <a:t>Sac </a:t>
            </a:r>
            <a:r>
              <a:rPr lang="fr-FR" sz="2000" dirty="0"/>
              <a:t>WC (réduction du volume </a:t>
            </a:r>
            <a:endParaRPr lang="fr-FR" sz="2000" dirty="0" smtClean="0"/>
          </a:p>
          <a:p>
            <a:pPr marL="457200" lvl="1" indent="0">
              <a:buNone/>
            </a:pPr>
            <a:r>
              <a:rPr lang="fr-FR" sz="2000" dirty="0" smtClean="0"/>
              <a:t>de </a:t>
            </a:r>
            <a:r>
              <a:rPr lang="fr-FR" sz="2000" dirty="0"/>
              <a:t>chasse)</a:t>
            </a:r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3" t="37601" r="9324"/>
          <a:stretch/>
        </p:blipFill>
        <p:spPr>
          <a:xfrm>
            <a:off x="7142106" y="1916113"/>
            <a:ext cx="1625376" cy="1795345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P1030123"/>
          <p:cNvPicPr/>
          <p:nvPr/>
        </p:nvPicPr>
        <p:blipFill>
          <a:blip r:embed="rId3" cstate="print"/>
          <a:srcRect l="27055" t="3230" r="34898" b="7903"/>
          <a:stretch>
            <a:fillRect/>
          </a:stretch>
        </p:blipFill>
        <p:spPr bwMode="auto">
          <a:xfrm>
            <a:off x="9112365" y="1953087"/>
            <a:ext cx="1313587" cy="1686584"/>
          </a:xfrm>
          <a:prstGeom prst="rect">
            <a:avLst/>
          </a:prstGeom>
          <a:noFill/>
          <a:ln w="38100">
            <a:solidFill>
              <a:srgbClr val="00519E"/>
            </a:solidFill>
            <a:miter lim="800000"/>
            <a:headEnd/>
            <a:tailEnd/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59173" y="4078237"/>
            <a:ext cx="2102815" cy="1369258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06" y="4009966"/>
            <a:ext cx="1039011" cy="2290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5" y="4131394"/>
            <a:ext cx="13811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0593"/>
          </a:xfrm>
          <a:solidFill>
            <a:srgbClr val="00AFEC"/>
          </a:solidFill>
          <a:ln>
            <a:solidFill>
              <a:srgbClr val="00AFEC"/>
            </a:solidFill>
          </a:ln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Solutions </a:t>
            </a:r>
            <a:r>
              <a:rPr lang="fr-FR" dirty="0"/>
              <a:t>économes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5" name="Espace réservé du contenu 3"/>
          <p:cNvSpPr txBox="1">
            <a:spLocks/>
          </p:cNvSpPr>
          <p:nvPr/>
        </p:nvSpPr>
        <p:spPr>
          <a:xfrm>
            <a:off x="250825" y="1915200"/>
            <a:ext cx="7561535" cy="5111973"/>
          </a:xfrm>
          <a:prstGeom prst="rect">
            <a:avLst/>
          </a:prstGeom>
        </p:spPr>
        <p:txBody>
          <a:bodyPr/>
          <a:lstStyle>
            <a:lvl1pPr marL="0" indent="-342900" algn="just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742950" indent="-285750" algn="just" defTabSz="914400" rtl="0" eaLnBrk="1" latinLnBrk="0" hangingPunct="1">
              <a:spcBef>
                <a:spcPts val="300"/>
              </a:spcBef>
              <a:buFont typeface="Wingdings" pitchFamily="2" charset="2"/>
              <a:buChar char="§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just" defTabSz="914400" rtl="0" eaLnBrk="1" latinLnBrk="0" hangingPunct="1">
              <a:spcBef>
                <a:spcPts val="3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just" defTabSz="914400" rtl="0" eaLnBrk="1" latinLnBrk="0" hangingPunct="1">
              <a:spcBef>
                <a:spcPts val="3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just" defTabSz="914400" rtl="0" eaLnBrk="1" latinLnBrk="0" hangingPunct="1">
              <a:spcBef>
                <a:spcPts val="3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l">
              <a:spcBef>
                <a:spcPts val="600"/>
              </a:spcBef>
              <a:spcAft>
                <a:spcPts val="1200"/>
              </a:spcAft>
            </a:pPr>
            <a:r>
              <a:rPr lang="fr-FR" sz="28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« bonnes pratiques »</a:t>
            </a:r>
          </a:p>
          <a:p>
            <a:pPr lvl="0" indent="0">
              <a:spcAft>
                <a:spcPts val="600"/>
              </a:spcAft>
            </a:pPr>
            <a:r>
              <a:rPr lang="fr-F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Chez </a:t>
            </a: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vous…</a:t>
            </a:r>
          </a:p>
          <a:p>
            <a:pPr lvl="1">
              <a:spcAft>
                <a:spcPts val="600"/>
              </a:spcAft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Préférer les douches aux bains (4 fois moins d’eau !).</a:t>
            </a:r>
          </a:p>
          <a:p>
            <a:pPr lvl="1">
              <a:spcAft>
                <a:spcPts val="600"/>
              </a:spcAft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Couper l’eau pendant le brossage des dents et le lavage des mains.</a:t>
            </a:r>
          </a:p>
          <a:p>
            <a:pPr lvl="1">
              <a:spcAft>
                <a:spcPts val="600"/>
              </a:spcAft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Surveiller régulièrement les fuites en relevant l’index de votre compteur d’eau.</a:t>
            </a:r>
          </a:p>
          <a:p>
            <a:pPr lvl="1">
              <a:spcAft>
                <a:spcPts val="600"/>
              </a:spcAft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Remplir complètement les machines à laver.</a:t>
            </a:r>
          </a:p>
          <a:p>
            <a:pPr lvl="1">
              <a:spcAft>
                <a:spcPts val="600"/>
              </a:spcAft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Réutiliser l’eau de cuisson pour arroser les plantes.</a:t>
            </a:r>
          </a:p>
          <a:p>
            <a:pPr lvl="1">
              <a:spcAft>
                <a:spcPts val="600"/>
              </a:spcAft>
            </a:pPr>
            <a:r>
              <a:rPr lang="fr-F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pas jeter huile, médicaments ou produits toxiques dans l’évier ou les toilettes (économie d’eau indirecte). </a:t>
            </a:r>
          </a:p>
          <a:p>
            <a:pPr lvl="1"/>
            <a:endParaRPr lang="fr-FR" dirty="0"/>
          </a:p>
        </p:txBody>
      </p:sp>
      <p:pic>
        <p:nvPicPr>
          <p:cNvPr id="6" name="Picture 3" descr="Z:\9- Photos numériques\9.6.8- PHOTOTHEQUE ALE\BANQUE DE PHOTOS et  D'ILLUSTRATIONS LIBRES DE DROIT TOUTES THEMATIQUES\Eau\Catherine Combrousse Recuperation eau de vaisselle pour arros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99" y="1690100"/>
            <a:ext cx="1734671" cy="260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:\9- Photos numériques\9.6.8- PHOTOTHEQUE ALE\BANQUE DE PHOTOS et  D'ILLUSTRATIONS LIBRES DE DROIT TOUTES THEMATIQUES\Eau\Arnaud Saint Jours En attendant l eau chaud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51" y="4471186"/>
            <a:ext cx="1456766" cy="218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4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AFEC"/>
          </a:solidFill>
          <a:ln>
            <a:solidFill>
              <a:srgbClr val="00AFEC"/>
            </a:solidFill>
          </a:ln>
        </p:spPr>
        <p:txBody>
          <a:bodyPr/>
          <a:lstStyle/>
          <a:p>
            <a:r>
              <a:rPr lang="fr-FR" dirty="0"/>
              <a:t>Solutions économes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838200" y="1957004"/>
            <a:ext cx="10748868" cy="14406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r-FR" dirty="0"/>
              <a:t>L’économie </a:t>
            </a:r>
            <a:r>
              <a:rPr lang="fr-FR" dirty="0" smtClean="0"/>
              <a:t>financière ne </a:t>
            </a:r>
            <a:r>
              <a:rPr lang="fr-FR" dirty="0"/>
              <a:t>se calcule pas uniquement sur le volume d’eau non utilisé mais également </a:t>
            </a:r>
            <a:r>
              <a:rPr lang="fr-FR" dirty="0" smtClean="0"/>
              <a:t>sur l’énergie </a:t>
            </a:r>
            <a:r>
              <a:rPr lang="fr-FR" dirty="0"/>
              <a:t>non utilisée </a:t>
            </a:r>
            <a:r>
              <a:rPr lang="fr-FR" dirty="0" smtClean="0"/>
              <a:t>pour chauffer l’eau.</a:t>
            </a:r>
            <a:endParaRPr lang="fr-FR" dirty="0"/>
          </a:p>
          <a:p>
            <a:pPr algn="ctr"/>
            <a:endParaRPr lang="fr-F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995" y="3663940"/>
            <a:ext cx="11620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Z:\9- Photos numériques\9.6.8- PHOTOTHEQUE ALE\BANQUE DE PHOTOS et  D'ILLUSTRATIONS LIBRES DE DROIT TOUTES THEMATIQUES\Eau\robinet pour flyer eau jet mi rouge mi bleu - energie-environnement.ch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780" y="3356992"/>
            <a:ext cx="1728539" cy="172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Z:\9- Photos numériques\9.6.8- PHOTOTHEQUE ALE\BANQUE DE PHOTOS et  D'ILLUSTRATIONS LIBRES DE DROIT TOUTES THEMATIQUES\Eau\robinet pour flyer eau - energie-environnement.ch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054" y="3356992"/>
            <a:ext cx="1728538" cy="172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11882" y="5373216"/>
            <a:ext cx="8568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tx2"/>
                </a:solidFill>
              </a:rPr>
              <a:t>À chaque utilisation, c’est 1,5 litre d’eau chaude non utilisée !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69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Merci de votre attention</a:t>
            </a:r>
            <a:br>
              <a:rPr lang="fr-FR" dirty="0" smtClean="0"/>
            </a:br>
            <a:r>
              <a:rPr lang="fr-FR" dirty="0" smtClean="0"/>
              <a:t>Nous contacter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2" name="Espace réservé du contenu 2"/>
          <p:cNvSpPr txBox="1">
            <a:spLocks/>
          </p:cNvSpPr>
          <p:nvPr/>
        </p:nvSpPr>
        <p:spPr>
          <a:xfrm>
            <a:off x="1663336" y="1825625"/>
            <a:ext cx="4184877" cy="453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500"/>
              </a:spcBef>
              <a:buClr>
                <a:srgbClr val="95C11F"/>
              </a:buClr>
              <a:buFont typeface="Wingdings" panose="05000000000000000000" pitchFamily="2" charset="2"/>
              <a:buChar char="ü"/>
              <a:defRPr lang="fr-FR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95C1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mtClean="0"/>
              <a:t>33 bis rue du faubourg </a:t>
            </a:r>
            <a:br>
              <a:rPr lang="fr-FR" sz="2400" smtClean="0"/>
            </a:br>
            <a:r>
              <a:rPr lang="fr-FR" sz="2400" smtClean="0"/>
              <a:t>Saint-Jaumes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mtClean="0"/>
              <a:t>34000 Montpellier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240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b="1" smtClean="0"/>
              <a:t>04 67 91 96 91</a:t>
            </a:r>
            <a:r>
              <a:rPr lang="fr-FR" sz="2400" smtClean="0"/>
              <a:t/>
            </a:r>
            <a:br>
              <a:rPr lang="fr-FR" sz="2400" smtClean="0"/>
            </a:br>
            <a:r>
              <a:rPr lang="fr-FR" sz="2400" smtClean="0"/>
              <a:t>Du mardi au vendredi </a:t>
            </a:r>
            <a:br>
              <a:rPr lang="fr-FR" sz="2400" smtClean="0"/>
            </a:br>
            <a:r>
              <a:rPr lang="fr-FR" sz="2400" smtClean="0"/>
              <a:t>de 13h à 18h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2400" smtClean="0">
              <a:hlinkClick r:id="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mtClean="0">
                <a:hlinkClick r:id=""/>
              </a:rPr>
              <a:t>contact@alec-montpellier.org</a:t>
            </a:r>
            <a:endParaRPr lang="fr-FR" sz="240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fr-FR" sz="2400" smtClean="0">
              <a:hlinkClick r:id="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2400" smtClean="0">
                <a:hlinkClick r:id=""/>
              </a:rPr>
              <a:t>www.alec-montpellier.org</a:t>
            </a:r>
            <a:endParaRPr lang="fr-FR" sz="2400" dirty="0" smtClean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9" y="3723767"/>
            <a:ext cx="734442" cy="734442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69" y="2267127"/>
            <a:ext cx="767173" cy="767173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4" y="4897605"/>
            <a:ext cx="772828" cy="772828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84" y="5622992"/>
            <a:ext cx="733358" cy="73335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" r="3150"/>
          <a:stretch/>
        </p:blipFill>
        <p:spPr>
          <a:xfrm>
            <a:off x="5875017" y="2417223"/>
            <a:ext cx="5478783" cy="334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3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Qui sommes-nous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7338447" cy="4351338"/>
          </a:xfrm>
        </p:spPr>
        <p:txBody>
          <a:bodyPr/>
          <a:lstStyle/>
          <a:p>
            <a:r>
              <a:rPr lang="fr-FR" smtClean="0"/>
              <a:t>L’Agence Locale de l’Énergie et du Climat est </a:t>
            </a:r>
            <a:r>
              <a:rPr lang="fr-FR" smtClean="0">
                <a:solidFill>
                  <a:srgbClr val="EA5B0C"/>
                </a:solidFill>
              </a:rPr>
              <a:t>une association reconnue d’intérêt général</a:t>
            </a:r>
            <a:r>
              <a:rPr lang="fr-FR" smtClean="0"/>
              <a:t> ayant pour but :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Clr>
                <a:srgbClr val="95C11F"/>
              </a:buClr>
              <a:buFont typeface="Wingdings" panose="05000000000000000000" pitchFamily="2" charset="2"/>
              <a:buChar char="ü"/>
            </a:pPr>
            <a:r>
              <a:rPr lang="fr-FR" smtClean="0"/>
              <a:t>D’aider les différents publics à connaître et agir sur leur consommation d’eau et d’énergie</a:t>
            </a:r>
          </a:p>
          <a:p>
            <a:pPr marL="457200" lvl="1" indent="-457200">
              <a:lnSpc>
                <a:spcPct val="100000"/>
              </a:lnSpc>
              <a:spcBef>
                <a:spcPts val="1000"/>
              </a:spcBef>
              <a:buClr>
                <a:srgbClr val="95C11F"/>
              </a:buClr>
              <a:buFont typeface="Wingdings" panose="05000000000000000000" pitchFamily="2" charset="2"/>
              <a:buChar char="ü"/>
            </a:pPr>
            <a:r>
              <a:rPr lang="fr-FR" smtClean="0"/>
              <a:t>D’accompagner l’émergence de projets sur les économies d’énergie et d’eau et les énergies renouvelables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714" y="2205643"/>
            <a:ext cx="2960176" cy="143864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866" y="4223690"/>
            <a:ext cx="1547456" cy="155325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0541" y="4223690"/>
            <a:ext cx="1553259" cy="155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8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>
          <a:xfrm>
            <a:off x="301848" y="280898"/>
            <a:ext cx="3645201" cy="1019135"/>
          </a:xfrm>
          <a:prstGeom prst="roundRect">
            <a:avLst/>
          </a:prstGeom>
          <a:solidFill>
            <a:srgbClr val="EA5B0C"/>
          </a:solidFill>
          <a:ln>
            <a:solidFill>
              <a:srgbClr val="EA5B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à coins arrondis 3"/>
          <p:cNvSpPr/>
          <p:nvPr/>
        </p:nvSpPr>
        <p:spPr>
          <a:xfrm>
            <a:off x="279645" y="1533443"/>
            <a:ext cx="3667403" cy="1044267"/>
          </a:xfrm>
          <a:prstGeom prst="roundRect">
            <a:avLst/>
          </a:prstGeom>
          <a:solidFill>
            <a:srgbClr val="95C11F"/>
          </a:solidFill>
          <a:ln>
            <a:solidFill>
              <a:srgbClr val="95C1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/>
          <p:cNvSpPr/>
          <p:nvPr/>
        </p:nvSpPr>
        <p:spPr>
          <a:xfrm>
            <a:off x="325930" y="2822303"/>
            <a:ext cx="3621118" cy="1044267"/>
          </a:xfrm>
          <a:prstGeom prst="roundRect">
            <a:avLst/>
          </a:prstGeom>
          <a:solidFill>
            <a:srgbClr val="FDC131"/>
          </a:solidFill>
          <a:ln>
            <a:solidFill>
              <a:srgbClr val="FDC1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>
            <a:off x="372478" y="4099980"/>
            <a:ext cx="3574570" cy="1067640"/>
          </a:xfrm>
          <a:prstGeom prst="roundRect">
            <a:avLst/>
          </a:prstGeom>
          <a:solidFill>
            <a:srgbClr val="00AFEC"/>
          </a:solidFill>
          <a:ln>
            <a:solidFill>
              <a:srgbClr val="00AF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0674" y="355345"/>
            <a:ext cx="521280" cy="54247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7462" y="316476"/>
            <a:ext cx="912356" cy="481299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115" y="880373"/>
            <a:ext cx="894664" cy="3349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286" y="3067150"/>
            <a:ext cx="936104" cy="56546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9115" y="4006125"/>
            <a:ext cx="1115616" cy="1166716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11348" y="351807"/>
            <a:ext cx="2177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chemeClr val="bg1"/>
                </a:solidFill>
                <a:latin typeface="Lato Black" panose="020F0A02020204030203" pitchFamily="34" charset="0"/>
              </a:rPr>
              <a:t>LOGEMENT INDIVIDUEL</a:t>
            </a:r>
            <a:endParaRPr lang="fr-FR" sz="2400" b="1" dirty="0">
              <a:solidFill>
                <a:schemeClr val="bg1"/>
              </a:solidFill>
              <a:latin typeface="Lato Black" panose="020F0A02020204030203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8693" y="1824743"/>
            <a:ext cx="247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Lato Black" panose="020F0A02020204030203" pitchFamily="34" charset="0"/>
              </a:rPr>
              <a:t>COPROPRIÉTÉ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11348" y="2933353"/>
            <a:ext cx="1774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Lato Black" panose="020F0A02020204030203" pitchFamily="34" charset="0"/>
              </a:rPr>
              <a:t>BÂTIMENT PUBLIC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471704" y="4326707"/>
            <a:ext cx="1146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Lato Black" panose="020F0A02020204030203" pitchFamily="34" charset="0"/>
              </a:rPr>
              <a:t>ÉCOLE</a:t>
            </a:r>
          </a:p>
        </p:txBody>
      </p:sp>
      <p:pic>
        <p:nvPicPr>
          <p:cNvPr id="23" name="Espace réservé du contenu 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9101" y="385983"/>
            <a:ext cx="2595678" cy="1828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2792" y="227349"/>
            <a:ext cx="2448273" cy="24339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7258" y="3024969"/>
            <a:ext cx="2497355" cy="16947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368" y="2877982"/>
            <a:ext cx="2594569" cy="1938728"/>
          </a:xfrm>
          <a:prstGeom prst="rect">
            <a:avLst/>
          </a:prstGeom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30" name="Rectangle à coins arrondis 29"/>
          <p:cNvSpPr/>
          <p:nvPr/>
        </p:nvSpPr>
        <p:spPr>
          <a:xfrm rot="557599">
            <a:off x="9760097" y="2355118"/>
            <a:ext cx="1772221" cy="31396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Visites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1" name="Rectangle à coins arrondis 30"/>
          <p:cNvSpPr/>
          <p:nvPr/>
        </p:nvSpPr>
        <p:spPr>
          <a:xfrm rot="557599">
            <a:off x="6384452" y="1964364"/>
            <a:ext cx="1772221" cy="529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Rendez-vous personnalisé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2" name="Rectangle à coins arrondis 31"/>
          <p:cNvSpPr/>
          <p:nvPr/>
        </p:nvSpPr>
        <p:spPr>
          <a:xfrm rot="557599">
            <a:off x="6171917" y="4523489"/>
            <a:ext cx="1879693" cy="5297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Suivi des consommations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Rectangle à coins arrondis 32"/>
          <p:cNvSpPr/>
          <p:nvPr/>
        </p:nvSpPr>
        <p:spPr>
          <a:xfrm rot="557599">
            <a:off x="9617370" y="4680972"/>
            <a:ext cx="1654018" cy="30164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Animation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657" y="5363151"/>
            <a:ext cx="1288566" cy="129098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00" y="5461338"/>
            <a:ext cx="1092563" cy="1094615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427" y="5495668"/>
            <a:ext cx="997695" cy="99956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286" y="5401031"/>
            <a:ext cx="1288566" cy="1290986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1284063" y="5721367"/>
            <a:ext cx="148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Économie d’eau</a:t>
            </a:r>
            <a:endParaRPr lang="fr-FR" dirty="0"/>
          </a:p>
        </p:txBody>
      </p:sp>
      <p:sp>
        <p:nvSpPr>
          <p:cNvPr id="39" name="ZoneTexte 38"/>
          <p:cNvSpPr txBox="1"/>
          <p:nvPr/>
        </p:nvSpPr>
        <p:spPr>
          <a:xfrm>
            <a:off x="4370852" y="5721365"/>
            <a:ext cx="148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Travaux de rénovation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7261223" y="5716106"/>
            <a:ext cx="1641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Énergies renouvelables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9979671" y="5713337"/>
            <a:ext cx="1482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Aides financières</a:t>
            </a:r>
            <a:endParaRPr lang="fr-FR" dirty="0"/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306" y="1896250"/>
            <a:ext cx="894664" cy="33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AFEC"/>
          </a:solidFill>
          <a:ln>
            <a:solidFill>
              <a:srgbClr val="00AFEC"/>
            </a:solidFill>
          </a:ln>
        </p:spPr>
        <p:txBody>
          <a:bodyPr/>
          <a:lstStyle/>
          <a:p>
            <a:r>
              <a:rPr lang="fr-FR" dirty="0"/>
              <a:t>Consommations d’eau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1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AFEC"/>
          </a:solidFill>
          <a:ln>
            <a:solidFill>
              <a:srgbClr val="00AFEC"/>
            </a:solidFill>
          </a:ln>
        </p:spPr>
        <p:txBody>
          <a:bodyPr/>
          <a:lstStyle/>
          <a:p>
            <a:r>
              <a:rPr lang="fr-FR" dirty="0" smtClean="0"/>
              <a:t>Quelques ordres de grandeur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contenu 5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fr-FR" dirty="0" smtClean="0">
                <a:solidFill>
                  <a:srgbClr val="EA5B0C"/>
                </a:solidFill>
              </a:rPr>
              <a:t>Que représente 1 000 Litres / 1 m</a:t>
            </a:r>
            <a:r>
              <a:rPr lang="fr-FR" baseline="30000" dirty="0" smtClean="0">
                <a:solidFill>
                  <a:srgbClr val="EA5B0C"/>
                </a:solidFill>
              </a:rPr>
              <a:t>3 </a:t>
            </a:r>
            <a:r>
              <a:rPr lang="fr-FR" dirty="0" smtClean="0">
                <a:solidFill>
                  <a:srgbClr val="EA5B0C"/>
                </a:solidFill>
              </a:rPr>
              <a:t>d’eau ? </a:t>
            </a:r>
            <a:endParaRPr lang="fr-FR" dirty="0">
              <a:solidFill>
                <a:srgbClr val="EA5B0C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1215648" y="2617879"/>
            <a:ext cx="9565968" cy="3663329"/>
            <a:chOff x="0" y="0"/>
            <a:chExt cx="6862917" cy="2452326"/>
          </a:xfrm>
        </p:grpSpPr>
        <p:grpSp>
          <p:nvGrpSpPr>
            <p:cNvPr id="7" name="Groupe 6"/>
            <p:cNvGrpSpPr/>
            <p:nvPr/>
          </p:nvGrpSpPr>
          <p:grpSpPr>
            <a:xfrm>
              <a:off x="0" y="0"/>
              <a:ext cx="6862917" cy="2452326"/>
              <a:chOff x="57150" y="0"/>
              <a:chExt cx="6862917" cy="2452326"/>
            </a:xfrm>
          </p:grpSpPr>
          <p:pic>
            <p:nvPicPr>
              <p:cNvPr id="9" name="Image 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2044" y="457200"/>
                <a:ext cx="720090" cy="975360"/>
              </a:xfrm>
              <a:prstGeom prst="rect">
                <a:avLst/>
              </a:prstGeom>
              <a:ln w="12700">
                <a:noFill/>
              </a:ln>
            </p:spPr>
          </p:pic>
          <p:sp>
            <p:nvSpPr>
              <p:cNvPr id="10" name="Zone de texte 2"/>
              <p:cNvSpPr txBox="1">
                <a:spLocks noChangeArrowheads="1"/>
              </p:cNvSpPr>
              <p:nvPr/>
            </p:nvSpPr>
            <p:spPr bwMode="auto">
              <a:xfrm>
                <a:off x="57150" y="164926"/>
                <a:ext cx="1440180" cy="3194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ts val="1200"/>
                  </a:lnSpc>
                  <a:spcBef>
                    <a:spcPts val="600"/>
                  </a:spcBef>
                  <a:spcAft>
                    <a:spcPts val="1200"/>
                  </a:spcAft>
                  <a:tabLst>
                    <a:tab pos="904875" algn="l"/>
                  </a:tabLst>
                </a:pPr>
                <a:r>
                  <a:rPr lang="fr-FR" sz="11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167 chasses d’eau</a:t>
                </a:r>
                <a:endParaRPr lang="fr-FR" sz="1100" dirty="0">
                  <a:effectLst/>
                  <a:latin typeface="Arial" panose="020B0604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12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100" dirty="0"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 </a:t>
                </a:r>
              </a:p>
            </p:txBody>
          </p:sp>
          <p:pic>
            <p:nvPicPr>
              <p:cNvPr id="11" name="Image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825"/>
              <a:stretch/>
            </p:blipFill>
            <p:spPr bwMode="auto">
              <a:xfrm>
                <a:off x="1700408" y="1021229"/>
                <a:ext cx="690880" cy="885190"/>
              </a:xfrm>
              <a:prstGeom prst="rect">
                <a:avLst/>
              </a:prstGeom>
              <a:ln w="12700"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2" name="Zone de texte 2"/>
              <p:cNvSpPr txBox="1">
                <a:spLocks noChangeArrowheads="1"/>
              </p:cNvSpPr>
              <p:nvPr/>
            </p:nvSpPr>
            <p:spPr bwMode="auto">
              <a:xfrm>
                <a:off x="1136998" y="1916090"/>
                <a:ext cx="1828800" cy="40068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ts val="12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904875" algn="l"/>
                  </a:tabLst>
                </a:pPr>
                <a:r>
                  <a:rPr lang="fr-FR" sz="11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111 packs de bouteilles d’eau</a:t>
                </a:r>
                <a:endParaRPr lang="fr-FR" sz="1100" dirty="0">
                  <a:effectLst/>
                  <a:latin typeface="Arial" panose="020B0604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algn="ctr">
                  <a:lnSpc>
                    <a:spcPts val="1200"/>
                  </a:lnSpc>
                  <a:spcBef>
                    <a:spcPts val="600"/>
                  </a:spcBef>
                  <a:spcAft>
                    <a:spcPts val="0"/>
                  </a:spcAft>
                  <a:tabLst>
                    <a:tab pos="904875" algn="l"/>
                  </a:tabLst>
                </a:pPr>
                <a:r>
                  <a:rPr lang="fr-FR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(0,1 fois la hauteur de la </a:t>
                </a:r>
                <a:r>
                  <a:rPr lang="fr-FR" sz="11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Tour</a:t>
                </a:r>
                <a:r>
                  <a:rPr lang="fr-FR" sz="7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 Eiffel)</a:t>
                </a:r>
                <a:endParaRPr lang="fr-FR" sz="900" dirty="0">
                  <a:effectLst/>
                  <a:latin typeface="Arial" panose="020B0604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12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900" dirty="0"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13" name="Groupe 12"/>
              <p:cNvGrpSpPr/>
              <p:nvPr/>
            </p:nvGrpSpPr>
            <p:grpSpPr>
              <a:xfrm>
                <a:off x="2752334" y="361948"/>
                <a:ext cx="1375410" cy="1089660"/>
                <a:chOff x="-247650" y="30009"/>
                <a:chExt cx="1375410" cy="1089660"/>
              </a:xfrm>
            </p:grpSpPr>
            <p:pic>
              <p:nvPicPr>
                <p:cNvPr id="21" name="Image 20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47650" y="30009"/>
                  <a:ext cx="1375410" cy="1089660"/>
                </a:xfrm>
                <a:prstGeom prst="rect">
                  <a:avLst/>
                </a:prstGeom>
                <a:ln w="12700">
                  <a:noFill/>
                </a:ln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-185281" y="363255"/>
                  <a:ext cx="544882" cy="256784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4" name="Zone de texte 2"/>
              <p:cNvSpPr txBox="1">
                <a:spLocks noChangeArrowheads="1"/>
              </p:cNvSpPr>
              <p:nvPr/>
            </p:nvSpPr>
            <p:spPr bwMode="auto">
              <a:xfrm>
                <a:off x="2885860" y="194815"/>
                <a:ext cx="1440180" cy="3194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ts val="1200"/>
                  </a:lnSpc>
                  <a:spcBef>
                    <a:spcPts val="600"/>
                  </a:spcBef>
                  <a:spcAft>
                    <a:spcPts val="1200"/>
                  </a:spcAft>
                  <a:tabLst>
                    <a:tab pos="904875" algn="l"/>
                  </a:tabLst>
                </a:pPr>
                <a:r>
                  <a:rPr lang="fr-FR" sz="11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20 lessives</a:t>
                </a:r>
                <a:endParaRPr lang="fr-FR" sz="1100" dirty="0">
                  <a:effectLst/>
                  <a:latin typeface="Arial" panose="020B0604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12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900" dirty="0"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 </a:t>
                </a:r>
              </a:p>
            </p:txBody>
          </p:sp>
          <p:pic>
            <p:nvPicPr>
              <p:cNvPr id="15" name="Image 1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628"/>
              <a:stretch/>
            </p:blipFill>
            <p:spPr bwMode="auto">
              <a:xfrm>
                <a:off x="5991634" y="438127"/>
                <a:ext cx="546100" cy="1228090"/>
              </a:xfrm>
              <a:prstGeom prst="rect">
                <a:avLst/>
              </a:prstGeom>
              <a:ln w="12700"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16" name="Zone de texte 2"/>
              <p:cNvSpPr txBox="1">
                <a:spLocks noChangeArrowheads="1"/>
              </p:cNvSpPr>
              <p:nvPr/>
            </p:nvSpPr>
            <p:spPr bwMode="auto">
              <a:xfrm>
                <a:off x="5479887" y="164904"/>
                <a:ext cx="1440180" cy="31940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ts val="1200"/>
                  </a:lnSpc>
                  <a:spcBef>
                    <a:spcPts val="600"/>
                  </a:spcBef>
                  <a:spcAft>
                    <a:spcPts val="1200"/>
                  </a:spcAft>
                  <a:tabLst>
                    <a:tab pos="904875" algn="l"/>
                  </a:tabLst>
                </a:pPr>
                <a:r>
                  <a:rPr lang="fr-FR" sz="1100" b="1" dirty="0" smtClean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14 </a:t>
                </a:r>
                <a:r>
                  <a:rPr lang="fr-FR" sz="1100" b="1" dirty="0">
                    <a:solidFill>
                      <a:srgbClr val="002060"/>
                    </a:solidFill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Arial" panose="020B0604020202020204" pitchFamily="34" charset="0"/>
                  </a:rPr>
                  <a:t>douches</a:t>
                </a:r>
                <a:endParaRPr lang="fr-FR" sz="1100" dirty="0">
                  <a:effectLst/>
                  <a:latin typeface="Arial" panose="020B0604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ts val="12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100" dirty="0">
                    <a:effectLst/>
                    <a:latin typeface="Arial" panose="020B0604020202020204" pitchFamily="34" charset="0"/>
                    <a:ea typeface="MS PGothic" panose="020B0600070205080204" pitchFamily="34" charset="-128"/>
                    <a:cs typeface="Times New Roman" panose="02020603050405020304" pitchFamily="18" charset="0"/>
                  </a:rPr>
                  <a:t> </a:t>
                </a:r>
              </a:p>
            </p:txBody>
          </p:sp>
          <p:grpSp>
            <p:nvGrpSpPr>
              <p:cNvPr id="17" name="Groupe 16"/>
              <p:cNvGrpSpPr/>
              <p:nvPr/>
            </p:nvGrpSpPr>
            <p:grpSpPr>
              <a:xfrm>
                <a:off x="4308692" y="1177055"/>
                <a:ext cx="1143948" cy="848995"/>
                <a:chOff x="-19050" y="-257175"/>
                <a:chExt cx="1143948" cy="848995"/>
              </a:xfrm>
            </p:grpSpPr>
            <p:pic>
              <p:nvPicPr>
                <p:cNvPr id="19" name="Image 18"/>
                <p:cNvPicPr>
                  <a:picLocks noChangeAspect="1"/>
                </p:cNvPicPr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100"/>
                <a:stretch/>
              </p:blipFill>
              <p:spPr bwMode="auto">
                <a:xfrm>
                  <a:off x="30793" y="-257175"/>
                  <a:ext cx="1094105" cy="848995"/>
                </a:xfrm>
                <a:prstGeom prst="rect">
                  <a:avLst/>
                </a:prstGeom>
                <a:ln w="12700"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20" name="Rectangle 19"/>
                <p:cNvSpPr/>
                <p:nvPr/>
              </p:nvSpPr>
              <p:spPr>
                <a:xfrm>
                  <a:off x="-19050" y="-1629"/>
                  <a:ext cx="256783" cy="294362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8" name="Rectangle 17"/>
              <p:cNvSpPr/>
              <p:nvPr/>
            </p:nvSpPr>
            <p:spPr>
              <a:xfrm>
                <a:off x="75156" y="0"/>
                <a:ext cx="6517936" cy="2452326"/>
              </a:xfrm>
              <a:prstGeom prst="rect">
                <a:avLst/>
              </a:prstGeom>
              <a:noFill/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8" name="Zone de texte 2"/>
            <p:cNvSpPr txBox="1">
              <a:spLocks noChangeArrowheads="1"/>
            </p:cNvSpPr>
            <p:nvPr/>
          </p:nvSpPr>
          <p:spPr bwMode="auto">
            <a:xfrm>
              <a:off x="3981450" y="2028825"/>
              <a:ext cx="1828675" cy="2476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ts val="1200"/>
                </a:lnSpc>
                <a:spcBef>
                  <a:spcPts val="600"/>
                </a:spcBef>
                <a:spcAft>
                  <a:spcPts val="0"/>
                </a:spcAft>
                <a:tabLst>
                  <a:tab pos="904875" algn="l"/>
                </a:tabLst>
              </a:pPr>
              <a:r>
                <a:rPr lang="fr-FR" sz="1100" b="1" dirty="0" smtClean="0">
                  <a:solidFill>
                    <a:srgbClr val="002060"/>
                  </a:solidFill>
                  <a:effectLst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rPr>
                <a:t>6 bains</a:t>
              </a:r>
              <a:endParaRPr lang="fr-FR" sz="1100" dirty="0" smtClean="0">
                <a:effectLst/>
                <a:latin typeface="Arial" panose="020B0604020202020204" pitchFamily="34" charset="0"/>
                <a:ea typeface="MS PGothic" panose="020B0600070205080204" pitchFamily="34" charset="-128"/>
                <a:cs typeface="Times New Roman" panose="02020603050405020304" pitchFamily="18" charset="0"/>
              </a:endParaRPr>
            </a:p>
            <a:p>
              <a:pPr algn="just">
                <a:lnSpc>
                  <a:spcPts val="12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fr-FR" sz="1100" dirty="0">
                  <a:effectLst/>
                  <a:latin typeface="Arial" panose="020B0604020202020204" pitchFamily="34" charset="0"/>
                  <a:ea typeface="MS PGothic" panose="020B0600070205080204" pitchFamily="34" charset="-128"/>
                  <a:cs typeface="Times New Roman" panose="02020603050405020304" pitchFamily="18" charset="0"/>
                </a:rPr>
                <a:t>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520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AFEC"/>
          </a:solidFill>
          <a:ln>
            <a:solidFill>
              <a:srgbClr val="00AFEC"/>
            </a:solidFill>
          </a:ln>
        </p:spPr>
        <p:txBody>
          <a:bodyPr/>
          <a:lstStyle/>
          <a:p>
            <a:r>
              <a:rPr lang="fr-FR" dirty="0"/>
              <a:t>Consommations des ménages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57447" y="2011680"/>
            <a:ext cx="10996353" cy="4344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250825" y="2270026"/>
            <a:ext cx="8569325" cy="4038699"/>
          </a:xfrm>
          <a:prstGeom prst="rect">
            <a:avLst/>
          </a:prstGeom>
        </p:spPr>
        <p:txBody>
          <a:bodyPr/>
          <a:lstStyle/>
          <a:p>
            <a:r>
              <a:rPr lang="fr-FR" dirty="0" smtClean="0"/>
              <a:t>Consommation en eau potable </a:t>
            </a:r>
          </a:p>
          <a:p>
            <a:pPr>
              <a:spcAft>
                <a:spcPts val="1800"/>
              </a:spcAft>
            </a:pPr>
            <a:r>
              <a:rPr lang="fr-FR" dirty="0" smtClean="0"/>
              <a:t>(eau froide + eau chaude sanitaire) :</a:t>
            </a:r>
          </a:p>
          <a:p>
            <a:pPr lvl="1"/>
            <a:r>
              <a:rPr lang="fr-FR" dirty="0" smtClean="0"/>
              <a:t>en France </a:t>
            </a:r>
            <a:r>
              <a:rPr lang="fr-FR" dirty="0"/>
              <a:t>: </a:t>
            </a:r>
            <a:r>
              <a:rPr lang="fr-FR" dirty="0" smtClean="0"/>
              <a:t>                 par personne et par jour,</a:t>
            </a:r>
            <a:endParaRPr lang="fr-FR" dirty="0"/>
          </a:p>
          <a:p>
            <a:pPr lvl="1"/>
            <a:r>
              <a:rPr lang="fr-FR" dirty="0"/>
              <a:t>à</a:t>
            </a:r>
            <a:r>
              <a:rPr lang="fr-FR" dirty="0" smtClean="0"/>
              <a:t> Montpellier :                 par </a:t>
            </a:r>
            <a:r>
              <a:rPr lang="fr-FR" dirty="0"/>
              <a:t>personne et par jour</a:t>
            </a:r>
            <a:r>
              <a:rPr lang="fr-FR" dirty="0" smtClean="0"/>
              <a:t>.</a:t>
            </a:r>
          </a:p>
          <a:p>
            <a:pPr marL="457200" lvl="1" indent="0">
              <a:buNone/>
            </a:pPr>
            <a:endParaRPr lang="fr-FR" dirty="0" smtClean="0"/>
          </a:p>
          <a:p>
            <a:pPr>
              <a:spcAft>
                <a:spcPts val="1800"/>
              </a:spcAft>
            </a:pPr>
            <a:r>
              <a:rPr lang="fr-FR" dirty="0" smtClean="0"/>
              <a:t>Consommation </a:t>
            </a:r>
            <a:r>
              <a:rPr lang="fr-FR" dirty="0"/>
              <a:t>en eau </a:t>
            </a:r>
            <a:r>
              <a:rPr lang="fr-FR" dirty="0" smtClean="0"/>
              <a:t>chaude sanitaire (</a:t>
            </a:r>
            <a:r>
              <a:rPr lang="fr-FR" dirty="0" err="1" smtClean="0"/>
              <a:t>ECS</a:t>
            </a:r>
            <a:r>
              <a:rPr lang="fr-FR" dirty="0" smtClean="0"/>
              <a:t>) :</a:t>
            </a:r>
            <a:endParaRPr lang="fr-FR" dirty="0"/>
          </a:p>
          <a:p>
            <a:pPr lvl="1"/>
            <a:r>
              <a:rPr lang="fr-FR" dirty="0" smtClean="0"/>
              <a:t>en </a:t>
            </a:r>
            <a:r>
              <a:rPr lang="fr-FR" dirty="0"/>
              <a:t>France : </a:t>
            </a:r>
            <a:r>
              <a:rPr lang="fr-FR" dirty="0" smtClean="0"/>
              <a:t>               par </a:t>
            </a:r>
            <a:r>
              <a:rPr lang="fr-FR" dirty="0"/>
              <a:t>personne et par </a:t>
            </a:r>
            <a:r>
              <a:rPr lang="fr-FR" dirty="0" smtClean="0"/>
              <a:t>jour.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8" name="Picture 2" descr="Z:\9- Photos numériques\9.6.8- PHOTOTHEQUE ALE\BANQUE DE PHOTOS et  D'ILLUSTRATIONS LIBRES DE DROIT TOUTES THEMATIQUES\Eau\splashing-275950__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28" y="1831003"/>
            <a:ext cx="2971179" cy="196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2540508" y="3216001"/>
            <a:ext cx="1559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145 litres </a:t>
            </a:r>
            <a:endParaRPr lang="fr-FR" sz="2400" b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899588" y="3604752"/>
            <a:ext cx="15060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188 litres</a:t>
            </a:r>
            <a:endParaRPr lang="fr-FR" sz="24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597793" y="5107275"/>
            <a:ext cx="144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40 litres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07173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AFEC"/>
          </a:solidFill>
          <a:ln>
            <a:solidFill>
              <a:srgbClr val="00AFEC"/>
            </a:solidFill>
          </a:ln>
        </p:spPr>
        <p:txBody>
          <a:bodyPr/>
          <a:lstStyle/>
          <a:p>
            <a:r>
              <a:rPr lang="fr-FR" dirty="0"/>
              <a:t>Consommations des ménages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916832"/>
            <a:ext cx="7018856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-342900" algn="just">
              <a:spcBef>
                <a:spcPts val="300"/>
              </a:spcBef>
              <a:spcAft>
                <a:spcPts val="1800"/>
              </a:spcAft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Coût de l’eau potable :</a:t>
            </a:r>
          </a:p>
          <a:p>
            <a:pPr marL="742950" lvl="1" indent="-285750" algn="just">
              <a:spcBef>
                <a:spcPts val="300"/>
              </a:spcBef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à Montpellier :      </a:t>
            </a: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par </a:t>
            </a: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mètre cube,</a:t>
            </a:r>
          </a:p>
          <a:p>
            <a:pPr marL="742950" lvl="1" indent="-285750" algn="just">
              <a:spcBef>
                <a:spcPts val="300"/>
              </a:spcBef>
              <a:buFont typeface="Wingdings" pitchFamily="2" charset="2"/>
              <a:buChar char="§"/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consommation annuelle pour un foyer moyen à Montpellier (2 personnes): </a:t>
            </a:r>
          </a:p>
          <a:p>
            <a:pPr lvl="1" algn="just">
              <a:spcBef>
                <a:spcPts val="300"/>
              </a:spcBef>
            </a:pPr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	120 m3 soit 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316160" y="2643294"/>
            <a:ext cx="120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3,49 €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147718" y="3985974"/>
            <a:ext cx="1226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420 €.</a:t>
            </a:r>
          </a:p>
        </p:txBody>
      </p:sp>
      <p:pic>
        <p:nvPicPr>
          <p:cNvPr id="8" name="Picture 2" descr="Z:\9- Photos numériques\9.6.8- PHOTOTHEQUE ALE\BANQUE DE PHOTOS et  D'ILLUSTRATIONS LIBRES DE DROIT TOUTES THEMATIQUES\Eau\Salle de bain-Indice 2- Lavabo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190" y="1773445"/>
            <a:ext cx="3501833" cy="363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contenu 2"/>
          <p:cNvSpPr>
            <a:spLocks noGrp="1"/>
          </p:cNvSpPr>
          <p:nvPr>
            <p:ph sz="quarter" idx="4294967295"/>
          </p:nvPr>
        </p:nvSpPr>
        <p:spPr>
          <a:xfrm>
            <a:off x="289379" y="4712906"/>
            <a:ext cx="8569325" cy="179960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endParaRPr lang="fr-FR" dirty="0" smtClean="0"/>
          </a:p>
          <a:p>
            <a:pPr>
              <a:spcAft>
                <a:spcPts val="1800"/>
              </a:spcAft>
            </a:pPr>
            <a:r>
              <a:rPr lang="fr-FR" dirty="0" smtClean="0"/>
              <a:t>Coût </a:t>
            </a:r>
            <a:r>
              <a:rPr lang="fr-FR" dirty="0"/>
              <a:t>de l’eau </a:t>
            </a:r>
            <a:r>
              <a:rPr lang="fr-FR" dirty="0" smtClean="0"/>
              <a:t>chaude sanitaire (ECS) :</a:t>
            </a:r>
            <a:endParaRPr lang="fr-FR" dirty="0"/>
          </a:p>
          <a:p>
            <a:pPr lvl="1"/>
            <a:r>
              <a:rPr lang="fr-FR" dirty="0" smtClean="0"/>
              <a:t>ce coût est très variable : entre 2 et 4 fois le prix de l’eau froide soit </a:t>
            </a:r>
            <a:r>
              <a:rPr lang="fr-FR" b="1" dirty="0" smtClean="0"/>
              <a:t>7 à 14</a:t>
            </a:r>
            <a:r>
              <a:rPr lang="fr-FR" b="1" dirty="0"/>
              <a:t> € </a:t>
            </a:r>
            <a:r>
              <a:rPr lang="fr-FR" dirty="0"/>
              <a:t>par mètre cube </a:t>
            </a:r>
            <a:r>
              <a:rPr lang="fr-FR" dirty="0" smtClean="0"/>
              <a:t>d’</a:t>
            </a:r>
            <a:r>
              <a:rPr lang="fr-FR" dirty="0" err="1" smtClean="0"/>
              <a:t>ECS</a:t>
            </a:r>
            <a:r>
              <a:rPr lang="fr-FR" dirty="0" smtClean="0"/>
              <a:t>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839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AFEC"/>
          </a:solidFill>
          <a:ln>
            <a:solidFill>
              <a:srgbClr val="00AFEC"/>
            </a:solidFill>
          </a:ln>
        </p:spPr>
        <p:txBody>
          <a:bodyPr/>
          <a:lstStyle/>
          <a:p>
            <a:r>
              <a:rPr lang="fr-FR" dirty="0"/>
              <a:t>Consommations des ménages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95835" y="1909482"/>
            <a:ext cx="1114313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                                            Halte </a:t>
            </a:r>
            <a:r>
              <a:rPr lang="fr-FR" sz="2400" b="1" dirty="0"/>
              <a:t>aux fuites !</a:t>
            </a:r>
          </a:p>
          <a:p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dirty="0"/>
              <a:t>Robinet qui </a:t>
            </a:r>
            <a:r>
              <a:rPr lang="fr-FR" sz="2400" dirty="0" smtClean="0"/>
              <a:t>goutte: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dirty="0"/>
              <a:t>Mince filet d’eau </a:t>
            </a:r>
            <a:r>
              <a:rPr lang="fr-FR" sz="2400" dirty="0" smtClean="0"/>
              <a:t>: </a:t>
            </a:r>
            <a:endParaRPr lang="fr-FR" sz="24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r-FR" sz="2400" dirty="0"/>
              <a:t>Chasse d’eau </a:t>
            </a:r>
            <a:r>
              <a:rPr lang="fr-FR" sz="2400" dirty="0" smtClean="0"/>
              <a:t>: </a:t>
            </a:r>
            <a:endParaRPr lang="fr-FR" sz="2400" dirty="0"/>
          </a:p>
          <a:p>
            <a:pPr lvl="1"/>
            <a:endParaRPr lang="fr-FR" sz="2400" dirty="0" smtClean="0">
              <a:hlinkClick r:id="rId2"/>
            </a:endParaRPr>
          </a:p>
          <a:p>
            <a:pPr lvl="1"/>
            <a:r>
              <a:rPr lang="fr-FR" sz="2400" dirty="0" smtClean="0">
                <a:hlinkClick r:id="rId2"/>
              </a:rPr>
              <a:t>Les </a:t>
            </a:r>
            <a:r>
              <a:rPr lang="fr-FR" sz="2400" dirty="0">
                <a:hlinkClick r:id="rId2"/>
              </a:rPr>
              <a:t>fuites d’eau en images !</a:t>
            </a:r>
            <a:endParaRPr lang="fr-FR" sz="2400" dirty="0"/>
          </a:p>
          <a:p>
            <a:pPr lvl="1"/>
            <a:endParaRPr lang="fr-FR" sz="2400" dirty="0" smtClean="0"/>
          </a:p>
          <a:p>
            <a:pPr lvl="1"/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b="1" dirty="0" smtClean="0">
                <a:solidFill>
                  <a:schemeClr val="tx2"/>
                </a:solidFill>
              </a:rPr>
              <a:t>Relever </a:t>
            </a:r>
            <a:r>
              <a:rPr lang="fr-FR" sz="2400" b="1" dirty="0">
                <a:solidFill>
                  <a:schemeClr val="tx2"/>
                </a:solidFill>
              </a:rPr>
              <a:t>votre compteur avant et après une absence</a:t>
            </a:r>
          </a:p>
          <a:p>
            <a:pPr lvl="1"/>
            <a:r>
              <a:rPr lang="fr-FR" sz="2400" dirty="0" smtClean="0"/>
              <a:t> </a:t>
            </a:r>
            <a:r>
              <a:rPr lang="fr-FR" sz="2400" b="1" dirty="0">
                <a:solidFill>
                  <a:schemeClr val="tx2"/>
                </a:solidFill>
              </a:rPr>
              <a:t>Placer des détecteurs de fuites dans les WC </a:t>
            </a:r>
          </a:p>
          <a:p>
            <a:pPr lvl="1"/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746750" y="2648146"/>
            <a:ext cx="2985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30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35 m</a:t>
            </a:r>
            <a:r>
              <a:rPr lang="fr-FR" sz="2400" b="1" baseline="30000" dirty="0" smtClean="0">
                <a:solidFill>
                  <a:schemeClr val="tx2"/>
                </a:solidFill>
              </a:rPr>
              <a:t>3</a:t>
            </a:r>
            <a:r>
              <a:rPr lang="fr-FR" sz="2400" b="1" dirty="0" smtClean="0">
                <a:solidFill>
                  <a:schemeClr val="tx2"/>
                </a:solidFill>
              </a:rPr>
              <a:t>/an </a:t>
            </a:r>
            <a:r>
              <a:rPr lang="fr-FR" sz="2400" dirty="0" smtClean="0">
                <a:solidFill>
                  <a:schemeClr val="tx2"/>
                </a:solidFill>
              </a:rPr>
              <a:t>soit</a:t>
            </a:r>
            <a:r>
              <a:rPr lang="fr-FR" sz="2400" b="1" dirty="0" smtClean="0">
                <a:solidFill>
                  <a:schemeClr val="tx2"/>
                </a:solidFill>
              </a:rPr>
              <a:t> 120 €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71691" y="3017477"/>
            <a:ext cx="3087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30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140 m</a:t>
            </a:r>
            <a:r>
              <a:rPr lang="fr-FR" sz="2400" b="1" baseline="30000" dirty="0" smtClean="0">
                <a:solidFill>
                  <a:schemeClr val="tx2"/>
                </a:solidFill>
              </a:rPr>
              <a:t>3</a:t>
            </a:r>
            <a:r>
              <a:rPr lang="fr-FR" sz="2400" b="1" dirty="0" smtClean="0">
                <a:solidFill>
                  <a:schemeClr val="tx2"/>
                </a:solidFill>
              </a:rPr>
              <a:t>/an </a:t>
            </a:r>
            <a:r>
              <a:rPr lang="fr-FR" sz="2400" dirty="0" smtClean="0">
                <a:solidFill>
                  <a:schemeClr val="tx2"/>
                </a:solidFill>
              </a:rPr>
              <a:t>soit</a:t>
            </a:r>
            <a:r>
              <a:rPr lang="fr-FR" sz="2400" b="1" dirty="0" smtClean="0">
                <a:solidFill>
                  <a:schemeClr val="tx2"/>
                </a:solidFill>
              </a:rPr>
              <a:t> 490 €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320099" y="3386808"/>
            <a:ext cx="3198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>
              <a:spcBef>
                <a:spcPts val="300"/>
              </a:spcBef>
            </a:pPr>
            <a:r>
              <a:rPr lang="fr-FR" sz="2400" b="1" dirty="0" smtClean="0">
                <a:solidFill>
                  <a:schemeClr val="tx2"/>
                </a:solidFill>
              </a:rPr>
              <a:t>350 m</a:t>
            </a:r>
            <a:r>
              <a:rPr lang="fr-FR" sz="2400" b="1" baseline="30000" dirty="0" smtClean="0">
                <a:solidFill>
                  <a:schemeClr val="tx2"/>
                </a:solidFill>
              </a:rPr>
              <a:t>3</a:t>
            </a:r>
            <a:r>
              <a:rPr lang="fr-FR" sz="2400" b="1" dirty="0" smtClean="0">
                <a:solidFill>
                  <a:schemeClr val="tx2"/>
                </a:solidFill>
              </a:rPr>
              <a:t>/an </a:t>
            </a:r>
            <a:r>
              <a:rPr lang="fr-FR" sz="2400" dirty="0" smtClean="0">
                <a:solidFill>
                  <a:schemeClr val="tx2"/>
                </a:solidFill>
              </a:rPr>
              <a:t>soit</a:t>
            </a:r>
            <a:r>
              <a:rPr lang="fr-FR" sz="2400" b="1" dirty="0" smtClean="0">
                <a:solidFill>
                  <a:schemeClr val="tx2"/>
                </a:solidFill>
              </a:rPr>
              <a:t> 1200 €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528918" y="4993341"/>
            <a:ext cx="309282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405" y="1997379"/>
            <a:ext cx="2545977" cy="2224863"/>
          </a:xfrm>
          <a:prstGeom prst="rect">
            <a:avLst/>
          </a:prstGeom>
        </p:spPr>
      </p:pic>
      <p:sp>
        <p:nvSpPr>
          <p:cNvPr id="12" name="Flèche droite 11"/>
          <p:cNvSpPr/>
          <p:nvPr/>
        </p:nvSpPr>
        <p:spPr>
          <a:xfrm>
            <a:off x="528918" y="5364535"/>
            <a:ext cx="309282" cy="152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988" y="4374329"/>
            <a:ext cx="2460812" cy="1986412"/>
          </a:xfrm>
          <a:prstGeom prst="rect">
            <a:avLst/>
          </a:prstGeom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5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00AFEC"/>
          </a:solidFill>
          <a:ln>
            <a:solidFill>
              <a:srgbClr val="00AFEC"/>
            </a:solidFill>
          </a:ln>
        </p:spPr>
        <p:txBody>
          <a:bodyPr/>
          <a:lstStyle/>
          <a:p>
            <a:r>
              <a:rPr lang="fr-FR" dirty="0"/>
              <a:t>Répartition des consommations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82D3-DF98-4A1F-9D40-4110BE5BB658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986117" y="2061881"/>
            <a:ext cx="8704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Chez moi, où je consomme le plus ?</a:t>
            </a:r>
          </a:p>
          <a:p>
            <a:endParaRPr lang="fr-FR" sz="2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99" y="2696340"/>
            <a:ext cx="4599202" cy="384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0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2">
      <a:majorFont>
        <a:latin typeface="Lato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- ALEC-2018" id="{F2AD5ECD-5DB0-414C-A12C-12F5000FAFE3}" vid="{D2BA22F8-7F8D-4FE5-9DA2-492AF0AFB9A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Présentation- ALEC-2018</Template>
  <TotalTime>1150</TotalTime>
  <Words>508</Words>
  <Application>Microsoft Office PowerPoint</Application>
  <PresentationFormat>Grand écran</PresentationFormat>
  <Paragraphs>136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4" baseType="lpstr">
      <vt:lpstr>MS PGothic</vt:lpstr>
      <vt:lpstr>Arial</vt:lpstr>
      <vt:lpstr>Calibri</vt:lpstr>
      <vt:lpstr>Lato</vt:lpstr>
      <vt:lpstr>Lato Black</vt:lpstr>
      <vt:lpstr>Symbol</vt:lpstr>
      <vt:lpstr>Times New Roman</vt:lpstr>
      <vt:lpstr>Wingdings</vt:lpstr>
      <vt:lpstr>Thème Office</vt:lpstr>
      <vt:lpstr>Ateliers de sensibilisation aux économies d’eau</vt:lpstr>
      <vt:lpstr>Qui sommes-nous ?</vt:lpstr>
      <vt:lpstr>Présentation PowerPoint</vt:lpstr>
      <vt:lpstr>Consommations d’eau</vt:lpstr>
      <vt:lpstr>Quelques ordres de grandeur</vt:lpstr>
      <vt:lpstr>Consommations des ménages</vt:lpstr>
      <vt:lpstr>Consommations des ménages</vt:lpstr>
      <vt:lpstr>Consommations des ménages</vt:lpstr>
      <vt:lpstr>Répartition des consommations</vt:lpstr>
      <vt:lpstr>Répartition des consommations</vt:lpstr>
      <vt:lpstr>Répartition des consommations</vt:lpstr>
      <vt:lpstr>Solutions économes</vt:lpstr>
      <vt:lpstr> Solutions économes </vt:lpstr>
      <vt:lpstr>Solutions économes</vt:lpstr>
      <vt:lpstr>Merci de votre attention Nous contacter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ALEC</dc:title>
  <dc:creator>Benjamin PEDURAN</dc:creator>
  <cp:lastModifiedBy>Benjamin PEDURAN - ALEC Montpellier Métropole</cp:lastModifiedBy>
  <cp:revision>99</cp:revision>
  <dcterms:created xsi:type="dcterms:W3CDTF">2018-12-06T12:56:34Z</dcterms:created>
  <dcterms:modified xsi:type="dcterms:W3CDTF">2021-05-27T10:59:07Z</dcterms:modified>
</cp:coreProperties>
</file>