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94" r:id="rId4"/>
    <p:sldId id="258" r:id="rId5"/>
    <p:sldId id="259" r:id="rId6"/>
    <p:sldId id="283" r:id="rId7"/>
    <p:sldId id="261" r:id="rId8"/>
    <p:sldId id="262" r:id="rId9"/>
    <p:sldId id="264" r:id="rId10"/>
    <p:sldId id="263" r:id="rId11"/>
    <p:sldId id="265" r:id="rId12"/>
    <p:sldId id="267" r:id="rId13"/>
    <p:sldId id="284" r:id="rId14"/>
    <p:sldId id="269" r:id="rId15"/>
    <p:sldId id="271" r:id="rId16"/>
    <p:sldId id="273" r:id="rId17"/>
    <p:sldId id="301" r:id="rId18"/>
    <p:sldId id="302" r:id="rId19"/>
    <p:sldId id="303" r:id="rId20"/>
    <p:sldId id="272" r:id="rId21"/>
    <p:sldId id="305" r:id="rId22"/>
    <p:sldId id="304" r:id="rId23"/>
    <p:sldId id="270" r:id="rId24"/>
    <p:sldId id="306" r:id="rId25"/>
    <p:sldId id="288" r:id="rId26"/>
    <p:sldId id="290" r:id="rId27"/>
    <p:sldId id="274" r:id="rId28"/>
    <p:sldId id="275" r:id="rId29"/>
    <p:sldId id="277" r:id="rId30"/>
    <p:sldId id="276" r:id="rId31"/>
    <p:sldId id="278" r:id="rId32"/>
    <p:sldId id="279" r:id="rId33"/>
    <p:sldId id="281" r:id="rId34"/>
    <p:sldId id="282" r:id="rId35"/>
    <p:sldId id="286" r:id="rId36"/>
    <p:sldId id="287" r:id="rId37"/>
    <p:sldId id="285" r:id="rId38"/>
    <p:sldId id="296" r:id="rId39"/>
    <p:sldId id="291" r:id="rId40"/>
    <p:sldId id="295" r:id="rId41"/>
    <p:sldId id="299" r:id="rId42"/>
    <p:sldId id="300" r:id="rId4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42" autoAdjust="0"/>
  </p:normalViewPr>
  <p:slideViewPr>
    <p:cSldViewPr>
      <p:cViewPr varScale="1">
        <p:scale>
          <a:sx n="63" d="100"/>
          <a:sy n="63" d="100"/>
        </p:scale>
        <p:origin x="137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2D96-9E30-4B64-9C23-00A07B4B56A6}" type="datetimeFigureOut">
              <a:rPr lang="fr-FR" smtClean="0"/>
              <a:pPr/>
              <a:t>09/09/2022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B4F05-C2A3-4609-A428-412EF25BD6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2D96-9E30-4B64-9C23-00A07B4B56A6}" type="datetimeFigureOut">
              <a:rPr lang="fr-FR" smtClean="0"/>
              <a:pPr/>
              <a:t>09/09/2022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B4F05-C2A3-4609-A428-412EF25BD6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2D96-9E30-4B64-9C23-00A07B4B56A6}" type="datetimeFigureOut">
              <a:rPr lang="fr-FR" smtClean="0"/>
              <a:pPr/>
              <a:t>09/09/2022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B4F05-C2A3-4609-A428-412EF25BD6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Times New Roman" pitchFamily="18" charset="0"/>
              </a:defRPr>
            </a:lvl1pPr>
            <a:lvl2pPr>
              <a:defRPr baseline="0">
                <a:latin typeface="Times New Roman" pitchFamily="18" charset="0"/>
              </a:defRPr>
            </a:lvl2pPr>
            <a:lvl3pPr>
              <a:defRPr baseline="0">
                <a:latin typeface="Times New Roman" pitchFamily="18" charset="0"/>
              </a:defRPr>
            </a:lvl3pPr>
            <a:lvl4pPr>
              <a:defRPr baseline="0">
                <a:latin typeface="Times New Roman" pitchFamily="18" charset="0"/>
              </a:defRPr>
            </a:lvl4pPr>
            <a:lvl5pPr>
              <a:defRPr baseline="0">
                <a:latin typeface="Times New Roman" pitchFamily="18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2D96-9E30-4B64-9C23-00A07B4B56A6}" type="datetimeFigureOut">
              <a:rPr lang="fr-FR" smtClean="0"/>
              <a:pPr/>
              <a:t>09/09/2022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B4F05-C2A3-4609-A428-412EF25BD6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2D96-9E30-4B64-9C23-00A07B4B56A6}" type="datetimeFigureOut">
              <a:rPr lang="fr-FR" smtClean="0"/>
              <a:pPr/>
              <a:t>09/09/2022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B4F05-C2A3-4609-A428-412EF25BD6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2D96-9E30-4B64-9C23-00A07B4B56A6}" type="datetimeFigureOut">
              <a:rPr lang="fr-FR" smtClean="0"/>
              <a:pPr/>
              <a:t>09/09/2022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B4F05-C2A3-4609-A428-412EF25BD6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2D96-9E30-4B64-9C23-00A07B4B56A6}" type="datetimeFigureOut">
              <a:rPr lang="fr-FR" smtClean="0"/>
              <a:pPr/>
              <a:t>09/09/2022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B4F05-C2A3-4609-A428-412EF25BD6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2D96-9E30-4B64-9C23-00A07B4B56A6}" type="datetimeFigureOut">
              <a:rPr lang="fr-FR" smtClean="0"/>
              <a:pPr/>
              <a:t>09/09/2022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B4F05-C2A3-4609-A428-412EF25BD6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2D96-9E30-4B64-9C23-00A07B4B56A6}" type="datetimeFigureOut">
              <a:rPr lang="fr-FR" smtClean="0"/>
              <a:pPr/>
              <a:t>09/09/2022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B4F05-C2A3-4609-A428-412EF25BD6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2D96-9E30-4B64-9C23-00A07B4B56A6}" type="datetimeFigureOut">
              <a:rPr lang="fr-FR" smtClean="0"/>
              <a:pPr/>
              <a:t>09/09/2022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B4F05-C2A3-4609-A428-412EF25BD6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32D96-9E30-4B64-9C23-00A07B4B56A6}" type="datetimeFigureOut">
              <a:rPr lang="fr-FR" smtClean="0"/>
              <a:pPr/>
              <a:t>09/09/2022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B4F05-C2A3-4609-A428-412EF25BD6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32D96-9E30-4B64-9C23-00A07B4B56A6}" type="datetimeFigureOut">
              <a:rPr lang="fr-FR" smtClean="0"/>
              <a:pPr/>
              <a:t>09/09/2022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B4F05-C2A3-4609-A428-412EF25BD6E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7158" y="928670"/>
            <a:ext cx="8429684" cy="1470025"/>
          </a:xfrm>
        </p:spPr>
        <p:txBody>
          <a:bodyPr>
            <a:normAutofit/>
          </a:bodyPr>
          <a:lstStyle/>
          <a:p>
            <a:r>
              <a:rPr lang="fr-FR" b="1" dirty="0">
                <a:latin typeface="Times New Roman" pitchFamily="18" charset="0"/>
                <a:cs typeface="Times New Roman" pitchFamily="18" charset="0"/>
              </a:rPr>
              <a:t>Le Lez,</a:t>
            </a:r>
            <a:br>
              <a:rPr lang="fr-FR" b="1" dirty="0">
                <a:latin typeface="Times New Roman" pitchFamily="18" charset="0"/>
                <a:cs typeface="Times New Roman" pitchFamily="18" charset="0"/>
              </a:rPr>
            </a:br>
            <a:r>
              <a:rPr lang="fr-FR" b="1" dirty="0">
                <a:latin typeface="Times New Roman" pitchFamily="18" charset="0"/>
                <a:cs typeface="Times New Roman" pitchFamily="18" charset="0"/>
              </a:rPr>
              <a:t>histoire et vie d’un fleuve singulier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00166" y="2786058"/>
            <a:ext cx="6400800" cy="1114436"/>
          </a:xfrm>
        </p:spPr>
        <p:txBody>
          <a:bodyPr>
            <a:noAutofit/>
          </a:bodyPr>
          <a:lstStyle/>
          <a:p>
            <a:r>
              <a:rPr lang="fr-FR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 sa source à la Méditerranée en passant par Montpellier</a:t>
            </a:r>
          </a:p>
        </p:txBody>
      </p:sp>
      <p:pic>
        <p:nvPicPr>
          <p:cNvPr id="5" name="Image 4" descr="logo baillarguet nom Garamond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48542" y="4869160"/>
            <a:ext cx="1446916" cy="144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214818"/>
            <a:ext cx="9144000" cy="264318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0" y="260648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00" b="1" dirty="0">
                <a:latin typeface="Times New Roman" pitchFamily="18" charset="0"/>
                <a:cs typeface="Times New Roman" pitchFamily="18" charset="0"/>
              </a:rPr>
              <a:t>Des sources de Saint-Clément jusqu’au </a:t>
            </a:r>
            <a:r>
              <a:rPr lang="fr-FR" sz="2100" b="1" dirty="0" err="1">
                <a:latin typeface="Times New Roman" pitchFamily="18" charset="0"/>
                <a:cs typeface="Times New Roman" pitchFamily="18" charset="0"/>
              </a:rPr>
              <a:t>Peyrou</a:t>
            </a:r>
            <a:r>
              <a:rPr lang="fr-FR" sz="2100" b="1" dirty="0">
                <a:latin typeface="Times New Roman" pitchFamily="18" charset="0"/>
                <a:cs typeface="Times New Roman" pitchFamily="18" charset="0"/>
              </a:rPr>
              <a:t>, un aqueduc du XVIIIe siècle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42844" y="928670"/>
            <a:ext cx="4429156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50" b="1" dirty="0">
                <a:latin typeface="+mj-lt"/>
              </a:rPr>
              <a:t>Le projet voit le jour</a:t>
            </a:r>
          </a:p>
          <a:p>
            <a:r>
              <a:rPr lang="fr-FR" sz="1550" b="1" dirty="0">
                <a:latin typeface="+mj-lt"/>
              </a:rPr>
              <a:t>Le trajet des sources de Saint-Clément au </a:t>
            </a:r>
            <a:r>
              <a:rPr lang="fr-FR" sz="1550" b="1" dirty="0" err="1">
                <a:latin typeface="+mj-lt"/>
              </a:rPr>
              <a:t>Peyrou</a:t>
            </a:r>
            <a:endParaRPr lang="fr-FR" sz="1550" b="1" dirty="0">
              <a:latin typeface="+mj-lt"/>
            </a:endParaRPr>
          </a:p>
          <a:p>
            <a:r>
              <a:rPr lang="fr-FR" sz="1550" b="1" dirty="0">
                <a:latin typeface="+mj-lt"/>
              </a:rPr>
              <a:t>Construction de l’aqueduc par Henri Pitot</a:t>
            </a:r>
          </a:p>
          <a:p>
            <a:r>
              <a:rPr lang="fr-FR" sz="1550" b="1" dirty="0">
                <a:latin typeface="+mj-lt"/>
              </a:rPr>
              <a:t>Enfin, l’eau coule au </a:t>
            </a:r>
            <a:r>
              <a:rPr lang="fr-FR" sz="1550" b="1" dirty="0" err="1">
                <a:latin typeface="+mj-lt"/>
              </a:rPr>
              <a:t>Peyrou</a:t>
            </a:r>
            <a:r>
              <a:rPr lang="fr-FR" sz="1550" b="1" dirty="0">
                <a:latin typeface="+mj-lt"/>
              </a:rPr>
              <a:t> en 1765</a:t>
            </a:r>
          </a:p>
          <a:p>
            <a:r>
              <a:rPr lang="fr-FR" sz="1550" b="1" dirty="0">
                <a:latin typeface="+mj-lt"/>
              </a:rPr>
              <a:t>En 1784, prolongement jusqu’à la source du Lez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4357694"/>
            <a:ext cx="5621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50" b="1" dirty="0">
                <a:latin typeface="Times New Roman" pitchFamily="18" charset="0"/>
                <a:cs typeface="Times New Roman" pitchFamily="18" charset="0"/>
              </a:rPr>
              <a:t>En 1982 , une usine souterraine de pompage à la source du Lez</a:t>
            </a:r>
          </a:p>
        </p:txBody>
      </p:sp>
      <p:pic>
        <p:nvPicPr>
          <p:cNvPr id="6" name="Image 5" descr="Coupe pompage Le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4339708"/>
            <a:ext cx="3193511" cy="239400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14414" y="6429396"/>
            <a:ext cx="4196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Coupe de l’usine souterraine, © V. Perret d’après G-eau</a:t>
            </a:r>
          </a:p>
        </p:txBody>
      </p:sp>
      <p:pic>
        <p:nvPicPr>
          <p:cNvPr id="9" name="Image 8" descr="5 DES 01527 Montferrier 32 moins 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928670"/>
            <a:ext cx="4430490" cy="2880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14348" y="3286124"/>
            <a:ext cx="3607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Laurens (</a:t>
            </a:r>
            <a:r>
              <a:rPr lang="fr-FR" sz="1400" dirty="0" err="1">
                <a:latin typeface="Times New Roman" pitchFamily="18" charset="0"/>
                <a:cs typeface="Times New Roman" pitchFamily="18" charset="0"/>
              </a:rPr>
              <a:t>J.J.B</a:t>
            </a: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.), L’aqueduc devant Montferrier,</a:t>
            </a:r>
          </a:p>
          <a:p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© Carpentras, bibliothèque </a:t>
            </a:r>
            <a:r>
              <a:rPr lang="fr-FR" sz="1400" dirty="0" err="1">
                <a:latin typeface="Times New Roman" pitchFamily="18" charset="0"/>
                <a:cs typeface="Times New Roman" pitchFamily="18" charset="0"/>
              </a:rPr>
              <a:t>Inguimbertine</a:t>
            </a:r>
            <a:endParaRPr lang="fr-FR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33265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Les franchissements du Lez (gués, passerelles et ponts)</a:t>
            </a:r>
          </a:p>
          <a:p>
            <a:pPr algn="ctr"/>
            <a:endParaRPr lang="fr-FR" b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fr-FR" b="1" dirty="0">
                <a:latin typeface="Times New Roman" pitchFamily="18" charset="0"/>
                <a:cs typeface="Times New Roman" pitchFamily="18" charset="0"/>
              </a:rPr>
              <a:t>Deux ponts du XVIIIe siècle qui n’ont rien perdu de leur utilité:</a:t>
            </a:r>
          </a:p>
          <a:p>
            <a:r>
              <a:rPr lang="fr-FR" b="1" dirty="0">
                <a:latin typeface="Times New Roman" pitchFamily="18" charset="0"/>
                <a:cs typeface="Times New Roman" pitchFamily="18" charset="0"/>
              </a:rPr>
              <a:t>	Sur le Lez entre Montferrier et Prades</a:t>
            </a:r>
          </a:p>
          <a:p>
            <a:r>
              <a:rPr lang="fr-FR" b="1" dirty="0">
                <a:latin typeface="Times New Roman" pitchFamily="18" charset="0"/>
                <a:cs typeface="Times New Roman" pitchFamily="18" charset="0"/>
              </a:rPr>
              <a:t>	Sur la </a:t>
            </a:r>
            <a:r>
              <a:rPr lang="fr-FR" b="1" dirty="0" err="1">
                <a:latin typeface="Times New Roman" pitchFamily="18" charset="0"/>
                <a:cs typeface="Times New Roman" pitchFamily="18" charset="0"/>
              </a:rPr>
              <a:t>Lironde</a:t>
            </a:r>
            <a:r>
              <a:rPr lang="fr-FR" b="1" dirty="0">
                <a:latin typeface="Times New Roman" pitchFamily="18" charset="0"/>
                <a:cs typeface="Times New Roman" pitchFamily="18" charset="0"/>
              </a:rPr>
              <a:t> entre Montferrier et Montpellier</a:t>
            </a:r>
          </a:p>
        </p:txBody>
      </p:sp>
      <p:pic>
        <p:nvPicPr>
          <p:cNvPr id="7" name="Image 6" descr="FRAD034_C12268_0004_00001 pont Lironde retouché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672259" y="-457705"/>
            <a:ext cx="3799482" cy="9144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607220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j-lt"/>
              </a:rPr>
              <a:t>Plan et élévation du pont du ruisseau de la </a:t>
            </a:r>
            <a:r>
              <a:rPr lang="fr-FR" sz="1400" dirty="0" err="1">
                <a:latin typeface="+mj-lt"/>
              </a:rPr>
              <a:t>Lironde</a:t>
            </a:r>
            <a:r>
              <a:rPr lang="fr-FR" sz="1400" dirty="0">
                <a:latin typeface="+mj-lt"/>
              </a:rPr>
              <a:t>,</a:t>
            </a:r>
          </a:p>
          <a:p>
            <a:pPr algn="ctr"/>
            <a:r>
              <a:rPr lang="fr-FR" sz="1400" dirty="0">
                <a:latin typeface="+mj-lt"/>
              </a:rPr>
              <a:t>Archives départementales de l’Hérault C 12268/1776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99422"/>
            <a:ext cx="9001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L’âge d’or des glacières, Castelnau-le-Lez et Lavalette</a:t>
            </a:r>
          </a:p>
        </p:txBody>
      </p:sp>
      <p:pic>
        <p:nvPicPr>
          <p:cNvPr id="3" name="Image 2" descr="Glacière 2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98" y="1142984"/>
            <a:ext cx="3853512" cy="5072098"/>
          </a:xfrm>
          <a:prstGeom prst="rect">
            <a:avLst/>
          </a:prstGeom>
        </p:spPr>
      </p:pic>
      <p:pic>
        <p:nvPicPr>
          <p:cNvPr id="4" name="Image 3" descr="intérieu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1142984"/>
            <a:ext cx="4652399" cy="342902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286248" y="5786454"/>
            <a:ext cx="3799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Intérieur du « Carrosse », glacière de Castelnau,</a:t>
            </a:r>
          </a:p>
          <a:p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© Service culturel de la municipalité de Castelnau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000628" y="4714884"/>
            <a:ext cx="3424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Voûte de la glacière de Lavalette, © V. Perret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OL_03_175 port juvénal.jpg"/>
          <p:cNvPicPr>
            <a:picLocks noChangeAspect="1"/>
          </p:cNvPicPr>
          <p:nvPr/>
        </p:nvPicPr>
        <p:blipFill>
          <a:blip r:embed="rId2" cstate="print"/>
          <a:srcRect l="5135" r="8131"/>
          <a:stretch>
            <a:fillRect/>
          </a:stretch>
        </p:blipFill>
        <p:spPr>
          <a:xfrm>
            <a:off x="-42927" y="-1"/>
            <a:ext cx="9186928" cy="685800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8422" y="8237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>
                <a:latin typeface="+mj-lt"/>
              </a:rPr>
              <a:t>Le Lez autrefois navigable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2844" y="6215082"/>
            <a:ext cx="2811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cap="small" dirty="0" err="1">
                <a:latin typeface="+mj-lt"/>
              </a:rPr>
              <a:t>Amelin</a:t>
            </a:r>
            <a:r>
              <a:rPr lang="fr-FR" sz="1400" dirty="0">
                <a:latin typeface="+mj-lt"/>
              </a:rPr>
              <a:t>, Port Juvénal et « </a:t>
            </a:r>
            <a:r>
              <a:rPr lang="fr-FR" sz="1400" dirty="0" err="1">
                <a:latin typeface="+mj-lt"/>
              </a:rPr>
              <a:t>lanéfice</a:t>
            </a:r>
            <a:r>
              <a:rPr lang="fr-FR" sz="1400" dirty="0">
                <a:latin typeface="+mj-lt"/>
              </a:rPr>
              <a:t> »</a:t>
            </a:r>
          </a:p>
          <a:p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© </a:t>
            </a:r>
            <a:r>
              <a:rPr lang="fr-FR" sz="1400" dirty="0">
                <a:latin typeface="+mj-lt"/>
              </a:rPr>
              <a:t>Médiathèque de Montpellier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8572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Le Lez navigable: le Canal de Grave et la création </a:t>
            </a:r>
          </a:p>
          <a:p>
            <a:pPr algn="ctr"/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du port Juvénal au XVII</a:t>
            </a:r>
            <a:r>
              <a:rPr lang="fr-FR" sz="2400" b="1" baseline="300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siècle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0" y="1169348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+mj-lt"/>
              </a:rPr>
              <a:t>Des espoirs pour le commerce sur le Lez, puis de la désaffection à l’abandon</a:t>
            </a:r>
          </a:p>
        </p:txBody>
      </p:sp>
      <p:pic>
        <p:nvPicPr>
          <p:cNvPr id="4" name="Image 3" descr="Etangs salés extrait vertic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286868" y="-10733"/>
            <a:ext cx="4570264" cy="800105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6422231"/>
            <a:ext cx="914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spc="-10" dirty="0">
                <a:latin typeface="Times New Roman" pitchFamily="18" charset="0"/>
                <a:cs typeface="Times New Roman" pitchFamily="18" charset="0"/>
              </a:rPr>
              <a:t>Carte des canaux à travers les étangs avec ses raccordements aux autres canaux, © Médiathèque de Montpellier, MS_472_105_0001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OL_03_151 semal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986"/>
            <a:ext cx="9144000" cy="681402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14282" y="357166"/>
            <a:ext cx="85138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6000" dirty="0">
                <a:latin typeface="+mj-lt"/>
              </a:rPr>
              <a:t>Le Lez,</a:t>
            </a:r>
          </a:p>
          <a:p>
            <a:pPr algn="ctr"/>
            <a:r>
              <a:rPr lang="fr-FR" sz="6000" dirty="0">
                <a:latin typeface="+mj-lt"/>
              </a:rPr>
              <a:t> facteur de vie économique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500826" y="6215082"/>
            <a:ext cx="2365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cap="small" dirty="0" err="1">
                <a:latin typeface="+mj-lt"/>
              </a:rPr>
              <a:t>Amelin</a:t>
            </a:r>
            <a:r>
              <a:rPr lang="fr-FR" sz="1400" dirty="0">
                <a:latin typeface="+mj-lt"/>
              </a:rPr>
              <a:t>, Moulin de </a:t>
            </a:r>
            <a:r>
              <a:rPr lang="fr-FR" sz="1400" dirty="0" err="1">
                <a:latin typeface="+mj-lt"/>
              </a:rPr>
              <a:t>Semalen</a:t>
            </a:r>
            <a:endParaRPr lang="fr-FR" sz="1400" dirty="0">
              <a:latin typeface="+mj-lt"/>
            </a:endParaRPr>
          </a:p>
          <a:p>
            <a:r>
              <a:rPr lang="fr-FR" sz="1400" spc="-10" dirty="0">
                <a:latin typeface="Times New Roman" pitchFamily="18" charset="0"/>
                <a:cs typeface="Times New Roman" pitchFamily="18" charset="0"/>
              </a:rPr>
              <a:t>© </a:t>
            </a:r>
            <a:r>
              <a:rPr lang="fr-FR" sz="1400" dirty="0">
                <a:latin typeface="+mj-lt"/>
              </a:rPr>
              <a:t>Médiathèque </a:t>
            </a:r>
            <a:r>
              <a:rPr lang="fr-FR" sz="1400" dirty="0" err="1">
                <a:latin typeface="+mj-lt"/>
              </a:rPr>
              <a:t>deMontpellier</a:t>
            </a:r>
            <a:endParaRPr lang="fr-FR" sz="1400" dirty="0">
              <a:latin typeface="+mj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437295" y="167611"/>
            <a:ext cx="4452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+mj-lt"/>
              </a:rPr>
              <a:t>La diversité des 25 moulins</a:t>
            </a:r>
          </a:p>
          <a:p>
            <a:pPr algn="ctr"/>
            <a:r>
              <a:rPr lang="fr-FR" sz="2000" b="1" dirty="0">
                <a:latin typeface="+mj-lt"/>
              </a:rPr>
              <a:t>et de leurs usages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067944" y="6293252"/>
            <a:ext cx="4647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pc="-30" dirty="0">
                <a:latin typeface="+mj-lt"/>
              </a:rPr>
              <a:t>Implantation schématique des anciens moulins du Lez,</a:t>
            </a:r>
            <a:r>
              <a:rPr lang="fr-FR" sz="1400" spc="-10" dirty="0">
                <a:latin typeface="Times New Roman" pitchFamily="18" charset="0"/>
                <a:cs typeface="Times New Roman" pitchFamily="18" charset="0"/>
              </a:rPr>
              <a:t>© </a:t>
            </a:r>
            <a:r>
              <a:rPr lang="fr-FR" sz="1400" spc="-30" dirty="0">
                <a:latin typeface="+mj-lt"/>
              </a:rPr>
              <a:t>V. Perret</a:t>
            </a:r>
          </a:p>
        </p:txBody>
      </p:sp>
      <p:pic>
        <p:nvPicPr>
          <p:cNvPr id="7" name="Image 6" descr="Principe_chaussee_Martin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282" y="3930062"/>
            <a:ext cx="4143371" cy="174033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262695" y="5703770"/>
            <a:ext cx="4452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spc="-30" dirty="0">
                <a:latin typeface="+mj-lt"/>
              </a:rPr>
              <a:t>Principe de construction d’une </a:t>
            </a:r>
            <a:r>
              <a:rPr lang="fr-FR" sz="1400" spc="-30" dirty="0" err="1">
                <a:latin typeface="+mj-lt"/>
              </a:rPr>
              <a:t>pissière</a:t>
            </a:r>
            <a:r>
              <a:rPr lang="fr-FR" sz="1400" spc="-30" dirty="0">
                <a:latin typeface="+mj-lt"/>
              </a:rPr>
              <a:t> d’après l’observation des vestiges de la chaussée du moulin  du Martinet, </a:t>
            </a:r>
            <a:r>
              <a:rPr lang="fr-FR" sz="1400" spc="-30" dirty="0">
                <a:latin typeface="Times New Roman" pitchFamily="18" charset="0"/>
                <a:cs typeface="Times New Roman" pitchFamily="18" charset="0"/>
              </a:rPr>
              <a:t>© </a:t>
            </a:r>
            <a:r>
              <a:rPr lang="fr-FR" sz="1400" spc="-30" dirty="0">
                <a:latin typeface="+mj-lt"/>
              </a:rPr>
              <a:t>V. Perret</a:t>
            </a:r>
          </a:p>
        </p:txBody>
      </p:sp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8651AC7F-A66A-B464-181F-60849DCF44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" y="0"/>
            <a:ext cx="3973993" cy="6858000"/>
          </a:xfrm>
          <a:prstGeom prst="rect">
            <a:avLst/>
          </a:prstGeom>
        </p:spPr>
      </p:pic>
      <p:pic>
        <p:nvPicPr>
          <p:cNvPr id="10" name="Image 9" descr="Une image contenant arbre, extérieur, herbe, eau&#10;&#10;Description générée automatiquement">
            <a:extLst>
              <a:ext uri="{FF2B5EF4-FFF2-40B4-BE49-F238E27FC236}">
                <a16:creationId xmlns:a16="http://schemas.microsoft.com/office/drawing/2014/main" id="{DE6B0A72-49D7-1F48-6885-C683A2AF47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27" y="916315"/>
            <a:ext cx="3965279" cy="260634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F5E4026-216D-1915-D875-DEE667F4F0D8}"/>
              </a:ext>
            </a:extLst>
          </p:cNvPr>
          <p:cNvSpPr txBox="1"/>
          <p:nvPr/>
        </p:nvSpPr>
        <p:spPr>
          <a:xfrm>
            <a:off x="4506328" y="3522655"/>
            <a:ext cx="3965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j-lt"/>
              </a:rPr>
              <a:t>Seuil (</a:t>
            </a:r>
            <a:r>
              <a:rPr lang="fr-FR" sz="1400" dirty="0" err="1">
                <a:latin typeface="+mj-lt"/>
              </a:rPr>
              <a:t>pissière</a:t>
            </a:r>
            <a:r>
              <a:rPr lang="fr-FR" sz="1400" dirty="0">
                <a:latin typeface="+mj-lt"/>
              </a:rPr>
              <a:t>) du moulin de </a:t>
            </a:r>
            <a:r>
              <a:rPr lang="fr-FR" sz="1400" dirty="0" err="1">
                <a:latin typeface="+mj-lt"/>
              </a:rPr>
              <a:t>Sijas</a:t>
            </a:r>
            <a:r>
              <a:rPr lang="fr-FR" sz="1400" dirty="0">
                <a:latin typeface="+mj-lt"/>
              </a:rPr>
              <a:t>, </a:t>
            </a:r>
            <a:r>
              <a:rPr lang="fr-FR" sz="1400" spc="-30" dirty="0">
                <a:latin typeface="Times New Roman" pitchFamily="18" charset="0"/>
                <a:cs typeface="Times New Roman" pitchFamily="18" charset="0"/>
              </a:rPr>
              <a:t>© L. Gabard</a:t>
            </a:r>
            <a:endParaRPr lang="fr-FR" sz="1400" dirty="0"/>
          </a:p>
          <a:p>
            <a:r>
              <a:rPr lang="fr-FR" sz="1400" dirty="0">
                <a:latin typeface="+mj-lt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229708E-ED1C-E98F-5BD9-0F68DA2F6D85}"/>
              </a:ext>
            </a:extLst>
          </p:cNvPr>
          <p:cNvSpPr txBox="1"/>
          <p:nvPr/>
        </p:nvSpPr>
        <p:spPr>
          <a:xfrm>
            <a:off x="14529" y="191801"/>
            <a:ext cx="9149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latin typeface="+mj-lt"/>
              </a:rPr>
              <a:t>La diversité des moulins : technologie et usages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C2193A-25B2-D74B-BB38-5614CB584F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2" y="3747183"/>
            <a:ext cx="3170844" cy="14253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9745F07-69E6-5D4A-08B7-00B7AE8D3E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8" y="2803300"/>
            <a:ext cx="3170844" cy="141237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530ADAE-C580-E100-82B2-A9D2251459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16" y="4674374"/>
            <a:ext cx="3170844" cy="185732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18A8851-E557-88D9-D3B3-F370772DEF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30" y="856795"/>
            <a:ext cx="1778416" cy="160847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920D4A8-7760-9D6E-46BD-6EC0B301A8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24" y="926995"/>
            <a:ext cx="1237860" cy="2398128"/>
          </a:xfrm>
          <a:prstGeom prst="rect">
            <a:avLst/>
          </a:prstGeom>
        </p:spPr>
      </p:pic>
      <p:pic>
        <p:nvPicPr>
          <p:cNvPr id="17" name="Image 16" descr="Une image contenant texte, table, table de travail&#10;&#10;Description générée automatiquement">
            <a:extLst>
              <a:ext uri="{FF2B5EF4-FFF2-40B4-BE49-F238E27FC236}">
                <a16:creationId xmlns:a16="http://schemas.microsoft.com/office/drawing/2014/main" id="{461D4B7E-4697-6E4A-E88E-94671EFD01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177" y="5513015"/>
            <a:ext cx="3540763" cy="97821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BD3842C-A654-AAD1-F054-75D037A80EFA}"/>
              </a:ext>
            </a:extLst>
          </p:cNvPr>
          <p:cNvSpPr txBox="1"/>
          <p:nvPr/>
        </p:nvSpPr>
        <p:spPr>
          <a:xfrm>
            <a:off x="357030" y="2448528"/>
            <a:ext cx="3996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latin typeface="+mj-lt"/>
              </a:rPr>
              <a:t>Moulin à huile, même mécanisme pour un moulin à poudre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B1E97A9-11A2-9677-77B6-668B517B7678}"/>
              </a:ext>
            </a:extLst>
          </p:cNvPr>
          <p:cNvSpPr txBox="1"/>
          <p:nvPr/>
        </p:nvSpPr>
        <p:spPr>
          <a:xfrm>
            <a:off x="106161" y="4241830"/>
            <a:ext cx="4498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+mj-lt"/>
              </a:rPr>
              <a:t>Moulin martinet, servant à fabriquer les lames de cuivre pour le verdet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B65ADD2-4BF9-89E4-91B4-FC45D87100FB}"/>
              </a:ext>
            </a:extLst>
          </p:cNvPr>
          <p:cNvSpPr txBox="1"/>
          <p:nvPr/>
        </p:nvSpPr>
        <p:spPr>
          <a:xfrm>
            <a:off x="1868664" y="6511299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+mj-lt"/>
              </a:rPr>
              <a:t>Moulin à tan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4952227-A7EF-33F1-08F6-1F19B4A7D600}"/>
              </a:ext>
            </a:extLst>
          </p:cNvPr>
          <p:cNvSpPr txBox="1"/>
          <p:nvPr/>
        </p:nvSpPr>
        <p:spPr>
          <a:xfrm>
            <a:off x="7653970" y="3341070"/>
            <a:ext cx="665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latin typeface="+mj-lt"/>
              </a:rPr>
              <a:t>Filature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F787DCA-99F9-A8D5-C159-54E090D7B91D}"/>
              </a:ext>
            </a:extLst>
          </p:cNvPr>
          <p:cNvSpPr txBox="1"/>
          <p:nvPr/>
        </p:nvSpPr>
        <p:spPr>
          <a:xfrm>
            <a:off x="6251300" y="5154482"/>
            <a:ext cx="1170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+mj-lt"/>
              </a:rPr>
              <a:t>Moulin à papier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F595CF2-C63E-85D8-C087-F1445B8F92B2}"/>
              </a:ext>
            </a:extLst>
          </p:cNvPr>
          <p:cNvSpPr txBox="1"/>
          <p:nvPr/>
        </p:nvSpPr>
        <p:spPr>
          <a:xfrm>
            <a:off x="4837451" y="6489302"/>
            <a:ext cx="3998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+mj-lt"/>
              </a:rPr>
              <a:t>Moulin à bards (ou bars) : découpe de pierres locales en dalles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B4A0BE5-7926-0B2D-BF6F-F54B8058D96B}"/>
              </a:ext>
            </a:extLst>
          </p:cNvPr>
          <p:cNvSpPr txBox="1"/>
          <p:nvPr/>
        </p:nvSpPr>
        <p:spPr>
          <a:xfrm>
            <a:off x="130563" y="732118"/>
            <a:ext cx="9539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© </a:t>
            </a:r>
            <a:r>
              <a:rPr kumimoji="0" lang="fr-FR" sz="1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V. Perret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FFB1518-734C-7647-8D44-0718FBE9EF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177" y="868940"/>
            <a:ext cx="1921968" cy="245911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A281457-3197-67F0-9FDE-5BD3E00F58DA}"/>
              </a:ext>
            </a:extLst>
          </p:cNvPr>
          <p:cNvSpPr txBox="1"/>
          <p:nvPr/>
        </p:nvSpPr>
        <p:spPr>
          <a:xfrm>
            <a:off x="5325189" y="3318369"/>
            <a:ext cx="1544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+mj-lt"/>
              </a:rPr>
              <a:t>Moulin </a:t>
            </a:r>
            <a:r>
              <a:rPr lang="fr-FR" sz="1200" dirty="0" err="1">
                <a:latin typeface="+mj-lt"/>
              </a:rPr>
              <a:t>bladier</a:t>
            </a:r>
            <a:r>
              <a:rPr lang="fr-FR" sz="1200" dirty="0">
                <a:latin typeface="+mj-lt"/>
              </a:rPr>
              <a:t> (à blé)</a:t>
            </a:r>
          </a:p>
        </p:txBody>
      </p:sp>
    </p:spTree>
    <p:extLst>
      <p:ext uri="{BB962C8B-B14F-4D97-AF65-F5344CB8AC3E}">
        <p14:creationId xmlns:p14="http://schemas.microsoft.com/office/powerpoint/2010/main" val="2045406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C6B7C1A-8852-1C2F-EE55-CA32CC6A96EB}"/>
              </a:ext>
            </a:extLst>
          </p:cNvPr>
          <p:cNvSpPr txBox="1"/>
          <p:nvPr/>
        </p:nvSpPr>
        <p:spPr>
          <a:xfrm>
            <a:off x="0" y="2142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+mj-lt"/>
              </a:rPr>
              <a:t>Le textile, une richesse méconnue de la vallée du Lez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3F4591B-281C-2F97-BDA9-FC9EC03CF459}"/>
              </a:ext>
            </a:extLst>
          </p:cNvPr>
          <p:cNvSpPr txBox="1"/>
          <p:nvPr/>
        </p:nvSpPr>
        <p:spPr>
          <a:xfrm>
            <a:off x="0" y="908720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latin typeface="+mj-lt"/>
              </a:rPr>
              <a:t>Du XII</a:t>
            </a:r>
            <a:r>
              <a:rPr lang="fr-FR" sz="1800" baseline="30000" dirty="0">
                <a:latin typeface="+mj-lt"/>
              </a:rPr>
              <a:t>e</a:t>
            </a:r>
            <a:r>
              <a:rPr lang="fr-FR" sz="1800" dirty="0">
                <a:latin typeface="+mj-lt"/>
              </a:rPr>
              <a:t> au XV</a:t>
            </a:r>
            <a:r>
              <a:rPr lang="fr-FR" sz="1800" baseline="30000" dirty="0">
                <a:latin typeface="+mj-lt"/>
              </a:rPr>
              <a:t>e</a:t>
            </a:r>
            <a:r>
              <a:rPr lang="fr-FR" sz="1800" dirty="0">
                <a:latin typeface="+mj-lt"/>
              </a:rPr>
              <a:t> siècle, la prospérité de Montpellier est liée au commerce </a:t>
            </a:r>
          </a:p>
          <a:p>
            <a:pPr algn="ctr"/>
            <a:r>
              <a:rPr lang="fr-FR" sz="1800" dirty="0">
                <a:latin typeface="+mj-lt"/>
              </a:rPr>
              <a:t>des draps de laine dans toute la Méditerranée orientale par le port de Lattes</a:t>
            </a:r>
          </a:p>
          <a:p>
            <a:pPr algn="ctr"/>
            <a:r>
              <a:rPr lang="fr-FR" dirty="0">
                <a:latin typeface="+mj-lt"/>
              </a:rPr>
              <a:t>et au monopole de la teinture écarlate</a:t>
            </a:r>
            <a:endParaRPr lang="fr-FR" sz="1800" dirty="0">
              <a:latin typeface="+mj-lt"/>
            </a:endParaRPr>
          </a:p>
        </p:txBody>
      </p:sp>
      <p:pic>
        <p:nvPicPr>
          <p:cNvPr id="8" name="Image 7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928DA003-5793-EB85-51BA-A713A4599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2" y="2209416"/>
            <a:ext cx="3265714" cy="353350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78B5F63-8D18-0B09-7D4F-9C3562836D9E}"/>
              </a:ext>
            </a:extLst>
          </p:cNvPr>
          <p:cNvSpPr txBox="1"/>
          <p:nvPr/>
        </p:nvSpPr>
        <p:spPr>
          <a:xfrm>
            <a:off x="2253544" y="5805264"/>
            <a:ext cx="4636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+mj-lt"/>
              </a:rPr>
              <a:t>Mise en teinture écarlate, 1482, </a:t>
            </a:r>
            <a:r>
              <a:rPr lang="fr-FR" sz="1400" cap="small" dirty="0" err="1">
                <a:latin typeface="+mj-lt"/>
              </a:rPr>
              <a:t>Bartholomaeus</a:t>
            </a:r>
            <a:r>
              <a:rPr lang="fr-FR" sz="1400" cap="small" dirty="0">
                <a:latin typeface="+mj-lt"/>
              </a:rPr>
              <a:t> </a:t>
            </a:r>
            <a:r>
              <a:rPr lang="fr-FR" sz="1400" cap="small" dirty="0" err="1">
                <a:latin typeface="+mj-lt"/>
              </a:rPr>
              <a:t>Anglicus</a:t>
            </a:r>
            <a:r>
              <a:rPr lang="fr-FR" sz="1400" dirty="0">
                <a:latin typeface="+mj-lt"/>
              </a:rPr>
              <a:t>,</a:t>
            </a:r>
          </a:p>
          <a:p>
            <a:pPr algn="ctr"/>
            <a:r>
              <a:rPr lang="fr-FR" sz="1400" dirty="0">
                <a:latin typeface="+mj-lt"/>
              </a:rPr>
              <a:t>« </a:t>
            </a:r>
            <a:r>
              <a:rPr lang="fr-FR" sz="1400" i="1" dirty="0">
                <a:latin typeface="+mj-lt"/>
              </a:rPr>
              <a:t>De </a:t>
            </a:r>
            <a:r>
              <a:rPr lang="fr-FR" sz="1400" i="1" dirty="0" err="1">
                <a:latin typeface="+mj-lt"/>
              </a:rPr>
              <a:t>Propritatibus</a:t>
            </a:r>
            <a:r>
              <a:rPr lang="fr-FR" sz="1400" i="1" dirty="0">
                <a:latin typeface="+mj-lt"/>
              </a:rPr>
              <a:t> </a:t>
            </a:r>
            <a:r>
              <a:rPr lang="fr-FR" sz="1400" i="1" dirty="0" err="1">
                <a:latin typeface="+mj-lt"/>
              </a:rPr>
              <a:t>rerum</a:t>
            </a:r>
            <a:r>
              <a:rPr lang="fr-FR" sz="1400" i="1" dirty="0">
                <a:latin typeface="+mj-lt"/>
              </a:rPr>
              <a:t> </a:t>
            </a:r>
            <a:r>
              <a:rPr lang="fr-FR" sz="1400" dirty="0">
                <a:latin typeface="+mj-lt"/>
              </a:rPr>
              <a:t>», British Library, DR</a:t>
            </a:r>
          </a:p>
        </p:txBody>
      </p:sp>
    </p:spTree>
    <p:extLst>
      <p:ext uri="{BB962C8B-B14F-4D97-AF65-F5344CB8AC3E}">
        <p14:creationId xmlns:p14="http://schemas.microsoft.com/office/powerpoint/2010/main" val="2914257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EC58853-2098-7287-D3A2-C617CFA15A51}"/>
              </a:ext>
            </a:extLst>
          </p:cNvPr>
          <p:cNvSpPr txBox="1"/>
          <p:nvPr/>
        </p:nvSpPr>
        <p:spPr>
          <a:xfrm>
            <a:off x="0" y="2142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+mj-lt"/>
              </a:rPr>
              <a:t>Le textile, une richesse méconnue de la vallée du Lez</a:t>
            </a:r>
          </a:p>
        </p:txBody>
      </p:sp>
      <p:pic>
        <p:nvPicPr>
          <p:cNvPr id="6" name="Image 5" descr="Une image contenant carte&#10;&#10;Description générée automatiquement">
            <a:extLst>
              <a:ext uri="{FF2B5EF4-FFF2-40B4-BE49-F238E27FC236}">
                <a16:creationId xmlns:a16="http://schemas.microsoft.com/office/drawing/2014/main" id="{174CF0AD-DE4C-C2B4-BFE6-88675BF5D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05579"/>
            <a:ext cx="7080597" cy="508112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9AEC6A9-6322-5C9C-166F-A62A235864A9}"/>
              </a:ext>
            </a:extLst>
          </p:cNvPr>
          <p:cNvSpPr txBox="1"/>
          <p:nvPr/>
        </p:nvSpPr>
        <p:spPr>
          <a:xfrm>
            <a:off x="3130496" y="6207001"/>
            <a:ext cx="3050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+mj-lt"/>
              </a:rPr>
              <a:t>Les routes commerciales au Moyen-âge</a:t>
            </a:r>
          </a:p>
        </p:txBody>
      </p:sp>
    </p:spTree>
    <p:extLst>
      <p:ext uri="{BB962C8B-B14F-4D97-AF65-F5344CB8AC3E}">
        <p14:creationId xmlns:p14="http://schemas.microsoft.com/office/powerpoint/2010/main" val="2699546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uverture 300 dp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0"/>
            <a:ext cx="5483532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286612" y="3286124"/>
            <a:ext cx="18573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dirty="0">
              <a:latin typeface="+mj-lt"/>
            </a:endParaRPr>
          </a:p>
          <a:p>
            <a:r>
              <a:rPr lang="fr-FR" sz="1400" dirty="0">
                <a:latin typeface="+mj-lt"/>
              </a:rPr>
              <a:t>Auteurs:</a:t>
            </a:r>
          </a:p>
          <a:p>
            <a:r>
              <a:rPr lang="fr-FR" sz="1400" dirty="0">
                <a:latin typeface="+mj-lt"/>
              </a:rPr>
              <a:t>Louis Gabard</a:t>
            </a:r>
          </a:p>
          <a:p>
            <a:r>
              <a:rPr lang="fr-FR" sz="1400" dirty="0">
                <a:latin typeface="+mj-lt"/>
              </a:rPr>
              <a:t>Olivier de </a:t>
            </a:r>
            <a:r>
              <a:rPr lang="fr-FR" sz="1400" dirty="0" err="1">
                <a:latin typeface="+mj-lt"/>
              </a:rPr>
              <a:t>Labrusse</a:t>
            </a:r>
            <a:endParaRPr lang="fr-FR" sz="1400" dirty="0">
              <a:latin typeface="+mj-lt"/>
            </a:endParaRPr>
          </a:p>
          <a:p>
            <a:r>
              <a:rPr lang="fr-FR" sz="1400" dirty="0">
                <a:latin typeface="+mj-lt"/>
              </a:rPr>
              <a:t>François Martin</a:t>
            </a:r>
          </a:p>
          <a:p>
            <a:r>
              <a:rPr lang="fr-FR" sz="1400" spc="-20" dirty="0">
                <a:latin typeface="+mj-lt"/>
              </a:rPr>
              <a:t>Chantal Martin-</a:t>
            </a:r>
            <a:r>
              <a:rPr lang="fr-FR" sz="1400" spc="-20" dirty="0" err="1">
                <a:latin typeface="+mj-lt"/>
              </a:rPr>
              <a:t>Véleine</a:t>
            </a:r>
            <a:endParaRPr lang="fr-FR" sz="1400" spc="-20" dirty="0">
              <a:latin typeface="+mj-lt"/>
            </a:endParaRPr>
          </a:p>
          <a:p>
            <a:r>
              <a:rPr lang="fr-FR" sz="1400" dirty="0">
                <a:latin typeface="+mj-lt"/>
              </a:rPr>
              <a:t>Vincent Perret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268165" y="5357826"/>
            <a:ext cx="1875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spc="-10" dirty="0">
                <a:latin typeface="+mj-lt"/>
              </a:rPr>
              <a:t>Conception couverture:</a:t>
            </a:r>
          </a:p>
          <a:p>
            <a:r>
              <a:rPr lang="fr-FR" sz="1400" dirty="0">
                <a:latin typeface="+mj-lt"/>
              </a:rPr>
              <a:t>Patrice Jacquemin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286644" y="6072206"/>
            <a:ext cx="1194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+mj-lt"/>
              </a:rPr>
              <a:t>Mise en page:</a:t>
            </a:r>
          </a:p>
          <a:p>
            <a:r>
              <a:rPr lang="fr-FR" sz="1400" dirty="0">
                <a:latin typeface="+mj-lt"/>
              </a:rPr>
              <a:t>Louis Gabard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7158" y="214290"/>
            <a:ext cx="8215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+mj-lt"/>
              </a:rPr>
              <a:t>Le textile, une richesse méconnue de la vallée du Lez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20572" y="835018"/>
            <a:ext cx="8088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+mj-lt"/>
              </a:rPr>
              <a:t>Au XV</a:t>
            </a:r>
            <a:r>
              <a:rPr lang="fr-FR" sz="2000" baseline="30000" dirty="0">
                <a:latin typeface="+mj-lt"/>
              </a:rPr>
              <a:t>e</a:t>
            </a:r>
            <a:r>
              <a:rPr lang="fr-FR" sz="2000" dirty="0">
                <a:latin typeface="+mj-lt"/>
              </a:rPr>
              <a:t> siècle, Jacques Cœur et Montpellier, « ville de grande marchandise »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2F94B9-EE8C-26E5-2CF0-FBE2F68D97D9}"/>
              </a:ext>
            </a:extLst>
          </p:cNvPr>
          <p:cNvSpPr txBox="1"/>
          <p:nvPr/>
        </p:nvSpPr>
        <p:spPr>
          <a:xfrm>
            <a:off x="3568932" y="1476463"/>
            <a:ext cx="540891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dirty="0">
                <a:latin typeface="+mj-lt"/>
              </a:rPr>
              <a:t>Malgré un déclin, grâce à Jacques Cœur, nouvellement </a:t>
            </a:r>
          </a:p>
          <a:p>
            <a:pPr algn="just"/>
            <a:r>
              <a:rPr lang="fr-FR" dirty="0">
                <a:latin typeface="+mj-lt"/>
              </a:rPr>
              <a:t>installé à Montpellier, les marchands du Midi Langue-</a:t>
            </a:r>
          </a:p>
          <a:p>
            <a:pPr algn="just"/>
            <a:r>
              <a:rPr lang="fr-FR" dirty="0" err="1">
                <a:latin typeface="+mj-lt"/>
              </a:rPr>
              <a:t>docien</a:t>
            </a:r>
            <a:r>
              <a:rPr lang="fr-FR" dirty="0">
                <a:latin typeface="+mj-lt"/>
              </a:rPr>
              <a:t>, les Catalans et les Provençaux arrivent, au dé-</a:t>
            </a:r>
          </a:p>
          <a:p>
            <a:pPr algn="just"/>
            <a:r>
              <a:rPr lang="fr-FR" dirty="0">
                <a:latin typeface="+mj-lt"/>
              </a:rPr>
              <a:t>but du XV</a:t>
            </a:r>
            <a:r>
              <a:rPr lang="fr-FR" baseline="30000" dirty="0">
                <a:latin typeface="+mj-lt"/>
              </a:rPr>
              <a:t>e</a:t>
            </a:r>
            <a:r>
              <a:rPr lang="fr-FR" dirty="0">
                <a:latin typeface="+mj-lt"/>
              </a:rPr>
              <a:t> siècle, à contester le suprématie italienne des</a:t>
            </a:r>
          </a:p>
          <a:p>
            <a:pPr algn="just"/>
            <a:r>
              <a:rPr lang="fr-FR" dirty="0">
                <a:latin typeface="+mj-lt"/>
              </a:rPr>
              <a:t> Génois et des Toscans dans le commerce maritime vers</a:t>
            </a:r>
          </a:p>
          <a:p>
            <a:pPr algn="just"/>
            <a:r>
              <a:rPr lang="fr-FR" dirty="0">
                <a:latin typeface="+mj-lt"/>
              </a:rPr>
              <a:t>le Levant.</a:t>
            </a:r>
          </a:p>
          <a:p>
            <a:pPr algn="just"/>
            <a:endParaRPr lang="fr-FR" dirty="0">
              <a:latin typeface="+mj-lt"/>
            </a:endParaRPr>
          </a:p>
          <a:p>
            <a:pPr algn="just"/>
            <a:r>
              <a:rPr lang="fr-FR" dirty="0">
                <a:latin typeface="+mj-lt"/>
              </a:rPr>
              <a:t>Jacques Cœur crée une flotte marchande très active.</a:t>
            </a:r>
          </a:p>
          <a:p>
            <a:pPr algn="just"/>
            <a:endParaRPr lang="fr-FR" dirty="0">
              <a:latin typeface="+mj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6E3EB7-F231-A746-1E5C-B29DEC0F1826}"/>
              </a:ext>
            </a:extLst>
          </p:cNvPr>
          <p:cNvSpPr txBox="1"/>
          <p:nvPr/>
        </p:nvSpPr>
        <p:spPr>
          <a:xfrm>
            <a:off x="3573430" y="3923576"/>
            <a:ext cx="55899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Le roi de France et le roi d’Aragon lui concèdent le mono-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pole du transport des épices et des marchandises vers le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Levant.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Avec le chute de Jacques Cœur en 1451 et la lente agonie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des ports languedociens, le textile périclite</a:t>
            </a:r>
            <a:endParaRPr lang="fr-FR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AAB18E5-CB01-695C-58F2-DA4003239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556792"/>
            <a:ext cx="3119872" cy="463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6A5C9D57-8DD6-967D-AD53-B1279FF838E9}"/>
              </a:ext>
            </a:extLst>
          </p:cNvPr>
          <p:cNvSpPr txBox="1"/>
          <p:nvPr/>
        </p:nvSpPr>
        <p:spPr>
          <a:xfrm>
            <a:off x="-16489" y="404664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Le textile, une richesse méconnue de la vallée du Lez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C579197-303C-E8DC-B82A-B647AC4B4D50}"/>
              </a:ext>
            </a:extLst>
          </p:cNvPr>
          <p:cNvSpPr txBox="1"/>
          <p:nvPr/>
        </p:nvSpPr>
        <p:spPr>
          <a:xfrm>
            <a:off x="31119" y="948557"/>
            <a:ext cx="91275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Au XVI</a:t>
            </a:r>
            <a:r>
              <a:rPr kumimoji="0" lang="fr-FR" sz="1600" b="0" i="0" u="none" strike="noStrike" kern="1200" cap="none" spc="-2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</a:t>
            </a:r>
            <a:r>
              <a:rPr kumimoji="0" lang="fr-FR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siècle et au début du XVII</a:t>
            </a:r>
            <a:r>
              <a:rPr kumimoji="0" lang="fr-FR" sz="1600" b="0" i="0" u="none" strike="noStrike" kern="1200" cap="none" spc="-2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</a:t>
            </a:r>
            <a:r>
              <a:rPr kumimoji="0" lang="fr-FR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siècle Montpellier se transforme en capitale administrative et intellectuelle.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Le textile connaît un renouveau au XVII</a:t>
            </a:r>
            <a:r>
              <a:rPr kumimoji="0" lang="fr-FR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et XVIII</a:t>
            </a:r>
            <a:r>
              <a:rPr kumimoji="0" lang="fr-FR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siècle grâce à Colbert (manufactures royales).</a:t>
            </a:r>
          </a:p>
        </p:txBody>
      </p:sp>
      <p:pic>
        <p:nvPicPr>
          <p:cNvPr id="11" name="Image 10" descr="Une image contenant texte, vieux&#10;&#10;Description générée automatiquement">
            <a:extLst>
              <a:ext uri="{FF2B5EF4-FFF2-40B4-BE49-F238E27FC236}">
                <a16:creationId xmlns:a16="http://schemas.microsoft.com/office/drawing/2014/main" id="{173FDBD6-CCA7-94F9-9843-D114076F7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76" y="1813289"/>
            <a:ext cx="6318448" cy="442402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C87F81D-4EB9-64D0-EE59-D74A91D8E231}"/>
              </a:ext>
            </a:extLst>
          </p:cNvPr>
          <p:cNvSpPr txBox="1"/>
          <p:nvPr/>
        </p:nvSpPr>
        <p:spPr>
          <a:xfrm>
            <a:off x="1027119" y="6271376"/>
            <a:ext cx="7056784" cy="519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2000"/>
              </a:lnSpc>
            </a:pPr>
            <a:r>
              <a:rPr lang="fr-FR" sz="1400" cap="small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Amelin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Pont  Juvénal et « </a:t>
            </a:r>
            <a:r>
              <a:rPr lang="fr-FR" sz="14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Lanéfice</a:t>
            </a:r>
            <a:r>
              <a:rPr lang="fr-FR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», 1822, lavis et encre</a:t>
            </a:r>
            <a:endParaRPr lang="fr-FR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2000"/>
              </a:lnSpc>
            </a:pPr>
            <a:r>
              <a:rPr lang="fr-FR" sz="14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Montpellier Méditerranée Métropole – Réseau des Médiathèques, 1652RES_Vol_3_174</a:t>
            </a:r>
            <a:endParaRPr lang="fr-FR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63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7158" y="214290"/>
            <a:ext cx="8215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+mj-lt"/>
              </a:rPr>
              <a:t>Le textile, une richesse méconnue de la vallée du Lez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6768" y="714356"/>
            <a:ext cx="91272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latin typeface="+mj-lt"/>
              </a:rPr>
              <a:t>Dans la seconde partie du XVIII</a:t>
            </a:r>
            <a:r>
              <a:rPr lang="fr-FR" sz="1700" baseline="30000" dirty="0">
                <a:latin typeface="+mj-lt"/>
              </a:rPr>
              <a:t>e</a:t>
            </a:r>
            <a:r>
              <a:rPr lang="fr-FR" sz="1700" dirty="0">
                <a:latin typeface="+mj-lt"/>
              </a:rPr>
              <a:t> siècle et jusqu’au début du XIX</a:t>
            </a:r>
            <a:r>
              <a:rPr lang="fr-FR" sz="1700" baseline="30000" dirty="0">
                <a:latin typeface="+mj-lt"/>
              </a:rPr>
              <a:t>e</a:t>
            </a:r>
            <a:r>
              <a:rPr lang="fr-FR" sz="1700" dirty="0">
                <a:latin typeface="+mj-lt"/>
              </a:rPr>
              <a:t> siècle, il y a un renouveau du textile à Montpellier grâce aux indiennes et aux toiles peintes.</a:t>
            </a:r>
          </a:p>
        </p:txBody>
      </p:sp>
      <p:pic>
        <p:nvPicPr>
          <p:cNvPr id="4" name="Image 3" descr="001 recadré pano retouché aplati noir teinté filet.jpg"/>
          <p:cNvPicPr>
            <a:picLocks noChangeAspect="1"/>
          </p:cNvPicPr>
          <p:nvPr/>
        </p:nvPicPr>
        <p:blipFill>
          <a:blip r:embed="rId2" cstate="print"/>
          <a:srcRect b="12515"/>
          <a:stretch>
            <a:fillRect/>
          </a:stretch>
        </p:blipFill>
        <p:spPr>
          <a:xfrm>
            <a:off x="16768" y="1716975"/>
            <a:ext cx="9144000" cy="450016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372200" y="6243859"/>
            <a:ext cx="2545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+mj-lt"/>
              </a:rPr>
              <a:t>Toile peinte de Montpellier</a:t>
            </a:r>
          </a:p>
          <a:p>
            <a:r>
              <a:rPr lang="fr-FR" sz="1400" dirty="0">
                <a:latin typeface="+mj-lt"/>
              </a:rPr>
              <a:t>(extrait du livre d’Émile Bonnet)</a:t>
            </a:r>
          </a:p>
        </p:txBody>
      </p:sp>
    </p:spTree>
    <p:extLst>
      <p:ext uri="{BB962C8B-B14F-4D97-AF65-F5344CB8AC3E}">
        <p14:creationId xmlns:p14="http://schemas.microsoft.com/office/powerpoint/2010/main" val="850187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33062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Au Port-Juvénal, une flore importée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71472" y="785794"/>
            <a:ext cx="8286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Au port Juvénal, arrive la laine provenant du littoral méditerranéen; sur ses berges des graines, des graines prisonnières vont y germer et y prospérer.</a:t>
            </a:r>
          </a:p>
        </p:txBody>
      </p:sp>
      <p:pic>
        <p:nvPicPr>
          <p:cNvPr id="6" name="Image 5" descr="node_0161 recadré retouché pleine page.jpg"/>
          <p:cNvPicPr>
            <a:picLocks noChangeAspect="1"/>
          </p:cNvPicPr>
          <p:nvPr/>
        </p:nvPicPr>
        <p:blipFill>
          <a:blip r:embed="rId2" cstate="print">
            <a:lum bright="-3000"/>
          </a:blip>
          <a:stretch>
            <a:fillRect/>
          </a:stretch>
        </p:blipFill>
        <p:spPr>
          <a:xfrm>
            <a:off x="2428860" y="1500174"/>
            <a:ext cx="4051516" cy="504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6559120" y="5357826"/>
            <a:ext cx="25848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cap="small" dirty="0" err="1">
                <a:latin typeface="+mj-lt"/>
              </a:rPr>
              <a:t>Node</a:t>
            </a:r>
            <a:r>
              <a:rPr lang="fr-FR" sz="1400" cap="small" dirty="0">
                <a:latin typeface="+mj-lt"/>
              </a:rPr>
              <a:t> </a:t>
            </a:r>
            <a:r>
              <a:rPr lang="fr-FR" sz="1400" cap="small" dirty="0" err="1">
                <a:latin typeface="+mj-lt"/>
              </a:rPr>
              <a:t>Véran</a:t>
            </a:r>
            <a:r>
              <a:rPr lang="fr-FR" sz="1400" i="1" dirty="0">
                <a:latin typeface="+mj-lt"/>
              </a:rPr>
              <a:t>, Silène </a:t>
            </a:r>
            <a:r>
              <a:rPr lang="fr-FR" sz="1400" i="1" dirty="0" err="1">
                <a:latin typeface="+mj-lt"/>
              </a:rPr>
              <a:t>Juvénalis</a:t>
            </a:r>
            <a:endParaRPr lang="fr-FR" sz="1400" i="1" dirty="0">
              <a:latin typeface="+mj-lt"/>
            </a:endParaRPr>
          </a:p>
          <a:p>
            <a:r>
              <a:rPr lang="fr-FR" sz="1400" dirty="0">
                <a:latin typeface="+mj-lt"/>
              </a:rPr>
              <a:t> planche n°59 [1827]</a:t>
            </a:r>
          </a:p>
          <a:p>
            <a:r>
              <a:rPr lang="fr-FR" sz="1400" dirty="0">
                <a:latin typeface="+mj-lt"/>
              </a:rPr>
              <a:t>Université de Montpellier</a:t>
            </a:r>
          </a:p>
          <a:p>
            <a:r>
              <a:rPr lang="fr-FR" sz="1400" dirty="0">
                <a:latin typeface="+mj-lt"/>
              </a:rPr>
              <a:t>(collection classée au titre des monuments historiques)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F3342E1-26CA-C5A9-C366-7DACEB7E8C22}"/>
              </a:ext>
            </a:extLst>
          </p:cNvPr>
          <p:cNvSpPr txBox="1"/>
          <p:nvPr/>
        </p:nvSpPr>
        <p:spPr>
          <a:xfrm>
            <a:off x="-1" y="870136"/>
            <a:ext cx="91440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+mj-lt"/>
              </a:rPr>
              <a:t>À partir de 1848, les industries textiles déclinent, sauf pour le marché de la laine qui reste florissant et les industries annexes (blanchiment, peignage, teinture, etc.)</a:t>
            </a:r>
          </a:p>
          <a:p>
            <a:r>
              <a:rPr lang="fr-FR" spc="-30" dirty="0">
                <a:latin typeface="+mj-lt"/>
              </a:rPr>
              <a:t>Dans les années 1860, le « </a:t>
            </a:r>
            <a:r>
              <a:rPr lang="fr-FR" spc="-30" dirty="0" err="1">
                <a:latin typeface="+mj-lt"/>
              </a:rPr>
              <a:t>lanéfice</a:t>
            </a:r>
            <a:r>
              <a:rPr lang="fr-FR" spc="-30" dirty="0">
                <a:latin typeface="+mj-lt"/>
              </a:rPr>
              <a:t> » du port Juvénal disparaît ; le marché de la laine peine à survivre.</a:t>
            </a:r>
          </a:p>
          <a:p>
            <a:r>
              <a:rPr lang="fr-FR" dirty="0">
                <a:latin typeface="+mj-lt"/>
              </a:rPr>
              <a:t>Les drapiers du Languedoc sont ruinés par les industriels du Nord.</a:t>
            </a:r>
            <a:r>
              <a:rPr lang="fr-FR" sz="1800" dirty="0">
                <a:latin typeface="+mj-lt"/>
              </a:rPr>
              <a:t> </a:t>
            </a:r>
          </a:p>
          <a:p>
            <a:endParaRPr lang="fr-FR" sz="1200" dirty="0">
              <a:latin typeface="+mj-lt"/>
            </a:endParaRPr>
          </a:p>
          <a:p>
            <a:pPr algn="ctr"/>
            <a:r>
              <a:rPr lang="fr-FR" sz="1800" b="1" dirty="0">
                <a:latin typeface="+mj-lt"/>
              </a:rPr>
              <a:t>Après des siècles où l’activité de Montpellier a tourné autour du textile,</a:t>
            </a:r>
          </a:p>
          <a:p>
            <a:pPr algn="ctr"/>
            <a:r>
              <a:rPr lang="fr-FR" b="1" dirty="0">
                <a:latin typeface="+mj-lt"/>
              </a:rPr>
              <a:t>place à la vigne et aux vins. </a:t>
            </a:r>
            <a:r>
              <a:rPr lang="fr-FR" sz="1800" b="1" dirty="0">
                <a:latin typeface="+mj-lt"/>
              </a:rPr>
              <a:t>Selon Camille Saint</a:t>
            </a:r>
            <a:r>
              <a:rPr lang="fr-FR" b="1" dirty="0">
                <a:latin typeface="+mj-lt"/>
              </a:rPr>
              <a:t>-</a:t>
            </a:r>
            <a:r>
              <a:rPr lang="fr-FR" sz="1800" b="1" dirty="0">
                <a:latin typeface="+mj-lt"/>
              </a:rPr>
              <a:t>Pierre:</a:t>
            </a:r>
          </a:p>
          <a:p>
            <a:pPr algn="ctr"/>
            <a:r>
              <a:rPr lang="fr-FR" b="1" dirty="0">
                <a:latin typeface="+mj-lt"/>
              </a:rPr>
              <a:t>« Notre pays a fini par devenir ce qu’il aurait dû être: essentiellement agricole »</a:t>
            </a:r>
            <a:endParaRPr lang="fr-FR" sz="1800" b="1" dirty="0">
              <a:latin typeface="+mj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5C78615-64A8-B4DE-A42E-8760B46C45E1}"/>
              </a:ext>
            </a:extLst>
          </p:cNvPr>
          <p:cNvSpPr txBox="1"/>
          <p:nvPr/>
        </p:nvSpPr>
        <p:spPr>
          <a:xfrm>
            <a:off x="357158" y="214290"/>
            <a:ext cx="8535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+mj-lt"/>
              </a:rPr>
              <a:t>La fin du textile dans la vallée du Lez</a:t>
            </a:r>
          </a:p>
        </p:txBody>
      </p:sp>
      <p:pic>
        <p:nvPicPr>
          <p:cNvPr id="8" name="Image 7" descr="Une image contenant texte, extérieur, vieux, noir&#10;&#10;Description générée automatiquement">
            <a:extLst>
              <a:ext uri="{FF2B5EF4-FFF2-40B4-BE49-F238E27FC236}">
                <a16:creationId xmlns:a16="http://schemas.microsoft.com/office/drawing/2014/main" id="{0E6A21F4-8EDE-C62A-14E4-DB1E2A6237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69" y="3218753"/>
            <a:ext cx="5460661" cy="335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17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avandières.jpg"/>
          <p:cNvPicPr>
            <a:picLocks noChangeAspect="1"/>
          </p:cNvPicPr>
          <p:nvPr/>
        </p:nvPicPr>
        <p:blipFill>
          <a:blip r:embed="rId2"/>
          <a:srcRect l="14762" r="1582"/>
          <a:stretch>
            <a:fillRect/>
          </a:stretch>
        </p:blipFill>
        <p:spPr>
          <a:xfrm>
            <a:off x="0" y="0"/>
            <a:ext cx="9164267" cy="6840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latin typeface="+mj-lt"/>
              </a:rPr>
              <a:t>Le Lez en cartes postales, </a:t>
            </a:r>
          </a:p>
          <a:p>
            <a:pPr algn="ctr"/>
            <a:r>
              <a:rPr lang="fr-FR" sz="4800" b="1" dirty="0">
                <a:latin typeface="+mj-lt"/>
              </a:rPr>
              <a:t>entre labeur et loisirs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42852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+mj-lt"/>
              </a:rPr>
              <a:t>Scènes de vie au début du XXe siècle</a:t>
            </a:r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14348" y="571480"/>
            <a:ext cx="55964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Un lieu de travail pour les femmes et pour les hommes</a:t>
            </a:r>
          </a:p>
          <a:p>
            <a:r>
              <a:rPr lang="fr-FR" dirty="0">
                <a:latin typeface="+mj-lt"/>
              </a:rPr>
              <a:t>Un lieu de loisirs (guinguettes, canotage, baignade, joutes)</a:t>
            </a:r>
          </a:p>
          <a:p>
            <a:r>
              <a:rPr lang="fr-FR" dirty="0">
                <a:latin typeface="+mj-lt"/>
              </a:rPr>
              <a:t>Un lieu d’exercice du génie</a:t>
            </a:r>
          </a:p>
        </p:txBody>
      </p:sp>
      <p:pic>
        <p:nvPicPr>
          <p:cNvPr id="4" name="Image 3" descr="067 manoeuvre pont para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571612"/>
            <a:ext cx="7656539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9311 recadré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28662" y="285728"/>
            <a:ext cx="77802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latin typeface="+mj-lt"/>
              </a:rPr>
              <a:t>Savants et découvreurs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928926" y="1500174"/>
            <a:ext cx="56348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>
                <a:latin typeface="+mj-lt"/>
              </a:rPr>
              <a:t>La vallée du Lez, </a:t>
            </a:r>
          </a:p>
          <a:p>
            <a:pPr algn="ctr"/>
            <a:r>
              <a:rPr lang="fr-FR" sz="3600" dirty="0">
                <a:latin typeface="+mj-lt"/>
              </a:rPr>
              <a:t>un lieu d’innovation continue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5720" y="285728"/>
            <a:ext cx="6539291" cy="2846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>
                <a:latin typeface="+mj-lt"/>
              </a:rPr>
              <a:t>Les carnets de l’ingénieur-géographe Renault en 1771</a:t>
            </a:r>
          </a:p>
          <a:p>
            <a:pPr>
              <a:spcAft>
                <a:spcPts val="600"/>
              </a:spcAft>
            </a:pPr>
            <a:r>
              <a:rPr lang="fr-FR" b="1" dirty="0">
                <a:latin typeface="+mj-lt"/>
              </a:rPr>
              <a:t>Quand le coton poussait aux abords du Lez</a:t>
            </a:r>
          </a:p>
          <a:p>
            <a:pPr>
              <a:spcAft>
                <a:spcPts val="600"/>
              </a:spcAft>
            </a:pPr>
            <a:r>
              <a:rPr lang="fr-FR" b="1" dirty="0">
                <a:latin typeface="+mj-lt"/>
              </a:rPr>
              <a:t>Une expérimentation à Montferrier, le semoir de l’abbé </a:t>
            </a:r>
            <a:r>
              <a:rPr lang="fr-FR" b="1" dirty="0" err="1">
                <a:latin typeface="+mj-lt"/>
              </a:rPr>
              <a:t>Soumille</a:t>
            </a:r>
            <a:endParaRPr lang="fr-FR" b="1" dirty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fr-FR" b="1" dirty="0">
                <a:latin typeface="+mj-lt"/>
              </a:rPr>
              <a:t>Tentative d’utilisation du basalte du volcan de Montferrier</a:t>
            </a:r>
          </a:p>
          <a:p>
            <a:pPr>
              <a:spcAft>
                <a:spcPts val="600"/>
              </a:spcAft>
            </a:pPr>
            <a:r>
              <a:rPr lang="fr-FR" b="1" dirty="0">
                <a:latin typeface="+mj-lt"/>
              </a:rPr>
              <a:t>Planchon et le tuf: la mémoire de l’eau</a:t>
            </a:r>
          </a:p>
          <a:p>
            <a:pPr>
              <a:spcAft>
                <a:spcPts val="600"/>
              </a:spcAft>
            </a:pPr>
            <a:r>
              <a:rPr lang="fr-FR" b="1" dirty="0">
                <a:latin typeface="+mj-lt"/>
              </a:rPr>
              <a:t>L’exploitation de la résine du pin d’Alep à Baillarguet</a:t>
            </a:r>
          </a:p>
          <a:p>
            <a:pPr>
              <a:spcAft>
                <a:spcPts val="600"/>
              </a:spcAft>
            </a:pPr>
            <a:r>
              <a:rPr lang="fr-FR" b="1" dirty="0">
                <a:latin typeface="+mj-lt"/>
              </a:rPr>
              <a:t>L’</a:t>
            </a:r>
            <a:r>
              <a:rPr lang="fr-FR" b="1" dirty="0" err="1">
                <a:latin typeface="+mj-lt"/>
              </a:rPr>
              <a:t>Écotron</a:t>
            </a:r>
            <a:r>
              <a:rPr lang="fr-FR" b="1" dirty="0">
                <a:latin typeface="+mj-lt"/>
              </a:rPr>
              <a:t>, un simulateur de climat</a:t>
            </a:r>
          </a:p>
          <a:p>
            <a:pPr>
              <a:spcAft>
                <a:spcPts val="600"/>
              </a:spcAft>
            </a:pPr>
            <a:r>
              <a:rPr lang="fr-FR" b="1" dirty="0">
                <a:latin typeface="+mj-lt"/>
              </a:rPr>
              <a:t>L’agroforesterie à </a:t>
            </a:r>
            <a:r>
              <a:rPr lang="fr-FR" b="1" dirty="0" err="1">
                <a:latin typeface="+mj-lt"/>
              </a:rPr>
              <a:t>Restinclières</a:t>
            </a:r>
            <a:r>
              <a:rPr lang="fr-FR" b="1" dirty="0">
                <a:latin typeface="+mj-lt"/>
              </a:rPr>
              <a:t>, une expérimentation pionnière</a:t>
            </a:r>
          </a:p>
        </p:txBody>
      </p:sp>
      <p:pic>
        <p:nvPicPr>
          <p:cNvPr id="7" name="Image 6" descr="3 bouteille térébenthine Delobet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0"/>
            <a:ext cx="2207884" cy="6286520"/>
          </a:xfrm>
          <a:prstGeom prst="rect">
            <a:avLst/>
          </a:prstGeom>
        </p:spPr>
      </p:pic>
      <p:pic>
        <p:nvPicPr>
          <p:cNvPr id="9" name="Image 8" descr="VERRE CHAPTAL 1 fond clai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3214686"/>
            <a:ext cx="3714776" cy="321854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85786" y="6429396"/>
            <a:ext cx="272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+mj-lt"/>
              </a:rPr>
              <a:t>Bouteilles en verre noir, </a:t>
            </a:r>
            <a:r>
              <a:rPr lang="fr-FR" sz="1400" spc="-10" dirty="0">
                <a:latin typeface="+mj-lt"/>
                <a:cs typeface="Times New Roman" pitchFamily="18" charset="0"/>
              </a:rPr>
              <a:t>© </a:t>
            </a:r>
            <a:r>
              <a:rPr lang="fr-FR" sz="1400" dirty="0">
                <a:latin typeface="+mj-lt"/>
              </a:rPr>
              <a:t>A. </a:t>
            </a:r>
            <a:r>
              <a:rPr lang="fr-FR" sz="1400" dirty="0" err="1">
                <a:latin typeface="+mj-lt"/>
              </a:rPr>
              <a:t>Riols</a:t>
            </a:r>
            <a:endParaRPr lang="fr-FR" sz="1400" dirty="0">
              <a:latin typeface="+mj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522559" y="6072206"/>
            <a:ext cx="37112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+mj-lt"/>
              </a:rPr>
              <a:t>Flacon d’essence de térébenthine de Baillarguet, </a:t>
            </a:r>
          </a:p>
          <a:p>
            <a:r>
              <a:rPr lang="fr-FR" sz="1400" dirty="0">
                <a:latin typeface="+mj-lt"/>
              </a:rPr>
              <a:t>Musée de l’École de Pharmacie de Montpellier,</a:t>
            </a:r>
          </a:p>
          <a:p>
            <a:r>
              <a:rPr lang="fr-FR" sz="1400" spc="-10" dirty="0">
                <a:latin typeface="Times New Roman" pitchFamily="18" charset="0"/>
                <a:cs typeface="Times New Roman" pitchFamily="18" charset="0"/>
              </a:rPr>
              <a:t>© </a:t>
            </a:r>
            <a:r>
              <a:rPr lang="fr-FR" sz="1400" dirty="0">
                <a:latin typeface="+mj-lt"/>
              </a:rPr>
              <a:t>H. </a:t>
            </a:r>
            <a:r>
              <a:rPr lang="fr-FR" sz="1400" dirty="0" err="1">
                <a:latin typeface="+mj-lt"/>
              </a:rPr>
              <a:t>Delobette</a:t>
            </a:r>
            <a:r>
              <a:rPr lang="fr-FR" sz="1400" dirty="0">
                <a:latin typeface="+mj-lt"/>
              </a:rPr>
              <a:t>/A. </a:t>
            </a:r>
            <a:r>
              <a:rPr lang="fr-FR" sz="1400" dirty="0" err="1">
                <a:latin typeface="+mj-lt"/>
              </a:rPr>
              <a:t>Dorque</a:t>
            </a:r>
            <a:r>
              <a:rPr lang="fr-FR" sz="1400" dirty="0">
                <a:latin typeface="+mj-lt"/>
              </a:rPr>
              <a:t>, Trésors des garrigues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U_FABRE_DE_837_1_681 diaporama desaturation 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537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428604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900" dirty="0">
                <a:latin typeface="+mj-lt"/>
              </a:rPr>
              <a:t>Une source d’inspiration artistique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357554" y="1500174"/>
            <a:ext cx="45833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>
                <a:latin typeface="+mj-lt"/>
              </a:rPr>
              <a:t>Un fleuve et une vallée </a:t>
            </a:r>
          </a:p>
          <a:p>
            <a:pPr algn="ctr"/>
            <a:r>
              <a:rPr lang="fr-FR" sz="3600" dirty="0">
                <a:latin typeface="+mj-lt"/>
              </a:rPr>
              <a:t>à dessiner et à peindre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928926" y="6429396"/>
            <a:ext cx="6062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+mj-lt"/>
              </a:rPr>
              <a:t>Bords du Lez à </a:t>
            </a:r>
            <a:r>
              <a:rPr lang="fr-FR" sz="1400" dirty="0" err="1">
                <a:latin typeface="+mj-lt"/>
              </a:rPr>
              <a:t>Montplaisir</a:t>
            </a:r>
            <a:r>
              <a:rPr lang="fr-FR" sz="1400" dirty="0">
                <a:latin typeface="+mj-lt"/>
              </a:rPr>
              <a:t> avec vue de Castelnau près de </a:t>
            </a:r>
            <a:r>
              <a:rPr lang="fr-FR" sz="1400" dirty="0" err="1">
                <a:latin typeface="+mj-lt"/>
              </a:rPr>
              <a:t>Méric</a:t>
            </a:r>
            <a:r>
              <a:rPr lang="fr-FR" sz="1400" dirty="0">
                <a:latin typeface="+mj-lt"/>
              </a:rPr>
              <a:t>,</a:t>
            </a:r>
            <a:r>
              <a:rPr lang="fr-FR" sz="1400" spc="-10" dirty="0">
                <a:latin typeface="Times New Roman" pitchFamily="18" charset="0"/>
                <a:cs typeface="Times New Roman" pitchFamily="18" charset="0"/>
              </a:rPr>
              <a:t> © Musée Fabre</a:t>
            </a:r>
            <a:endParaRPr lang="fr-FR" sz="1400" dirty="0"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0 Titre Pastourelles_19_recadré Mtp_Pompignane_O_de_Labrusse - Copie.jpg"/>
          <p:cNvPicPr>
            <a:picLocks noChangeAspect="1"/>
          </p:cNvPicPr>
          <p:nvPr/>
        </p:nvPicPr>
        <p:blipFill>
          <a:blip r:embed="rId2" cstate="print"/>
          <a:srcRect r="4316"/>
          <a:stretch>
            <a:fillRect/>
          </a:stretch>
        </p:blipFill>
        <p:spPr>
          <a:xfrm>
            <a:off x="-2" y="0"/>
            <a:ext cx="9131232" cy="685798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1357298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800" b="1" dirty="0">
                <a:latin typeface="+mj-lt"/>
              </a:rPr>
              <a:t>Une longue histoire</a:t>
            </a:r>
          </a:p>
          <a:p>
            <a:pPr algn="ctr"/>
            <a:r>
              <a:rPr lang="fr-FR" sz="5800" b="1" dirty="0">
                <a:latin typeface="+mj-lt"/>
              </a:rPr>
              <a:t>géologique</a:t>
            </a:r>
          </a:p>
          <a:p>
            <a:pPr algn="ctr"/>
            <a:r>
              <a:rPr lang="fr-FR" sz="5800" b="1" dirty="0">
                <a:latin typeface="+mj-lt"/>
              </a:rPr>
              <a:t>et hydrologique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786446" y="6143644"/>
            <a:ext cx="3169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j-lt"/>
              </a:rPr>
              <a:t>Ancienne carrière de sable au </a:t>
            </a:r>
            <a:r>
              <a:rPr lang="fr-FR" sz="1400" dirty="0" err="1">
                <a:solidFill>
                  <a:schemeClr val="bg1"/>
                </a:solidFill>
                <a:latin typeface="+mj-lt"/>
              </a:rPr>
              <a:t>Pioch</a:t>
            </a:r>
            <a:r>
              <a:rPr lang="fr-FR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+mj-lt"/>
              </a:rPr>
              <a:t>Pelat</a:t>
            </a:r>
            <a:endParaRPr lang="fr-FR" sz="1400" dirty="0">
              <a:solidFill>
                <a:schemeClr val="bg1"/>
              </a:solidFill>
              <a:latin typeface="+mj-lt"/>
            </a:endParaRPr>
          </a:p>
          <a:p>
            <a:r>
              <a:rPr lang="fr-FR" sz="1400"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© </a:t>
            </a:r>
            <a:r>
              <a:rPr lang="fr-FR" sz="1400" dirty="0">
                <a:solidFill>
                  <a:schemeClr val="bg1"/>
                </a:solidFill>
                <a:latin typeface="+mj-lt"/>
              </a:rPr>
              <a:t>O. De </a:t>
            </a:r>
            <a:r>
              <a:rPr lang="fr-FR" sz="1400" dirty="0" err="1">
                <a:solidFill>
                  <a:schemeClr val="bg1"/>
                </a:solidFill>
                <a:latin typeface="+mj-lt"/>
              </a:rPr>
              <a:t>Labruse</a:t>
            </a:r>
            <a:endParaRPr lang="fr-FR" sz="14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970.46.1 cla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714876" y="285728"/>
            <a:ext cx="4267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j-lt"/>
              </a:rPr>
              <a:t>Antoine-Jean Gros à Montpellier en 1793,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latin typeface="+mj-lt"/>
              </a:rPr>
              <a:t>Portrait de Paulin des </a:t>
            </a:r>
            <a:r>
              <a:rPr lang="fr-FR" b="1" dirty="0" err="1">
                <a:solidFill>
                  <a:schemeClr val="bg1"/>
                </a:solidFill>
                <a:latin typeface="+mj-lt"/>
              </a:rPr>
              <a:t>Hours</a:t>
            </a:r>
            <a:r>
              <a:rPr lang="fr-FR" b="1" dirty="0">
                <a:solidFill>
                  <a:schemeClr val="bg1"/>
                </a:solidFill>
                <a:latin typeface="+mj-lt"/>
              </a:rPr>
              <a:t> Farel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143636" y="6357958"/>
            <a:ext cx="2793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© </a:t>
            </a:r>
            <a:r>
              <a:rPr lang="fr-FR" sz="1400" dirty="0">
                <a:solidFill>
                  <a:schemeClr val="bg1"/>
                </a:solidFill>
                <a:latin typeface="+mj-lt"/>
              </a:rPr>
              <a:t>Musée des </a:t>
            </a:r>
            <a:r>
              <a:rPr lang="fr-FR" sz="1400" dirty="0" err="1">
                <a:solidFill>
                  <a:schemeClr val="bg1"/>
                </a:solidFill>
                <a:latin typeface="+mj-lt"/>
              </a:rPr>
              <a:t>Beaux-Arts</a:t>
            </a:r>
            <a:r>
              <a:rPr lang="fr-FR" sz="1400" dirty="0">
                <a:solidFill>
                  <a:schemeClr val="bg1"/>
                </a:solidFill>
                <a:latin typeface="+mj-lt"/>
              </a:rPr>
              <a:t> de Rennes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U_FABRE_DE_837_1_679 diapora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167"/>
            <a:ext cx="9144000" cy="681366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714876" y="285728"/>
            <a:ext cx="4197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+mj-lt"/>
              </a:rPr>
              <a:t>Jacques Moulinier (1757-1828</a:t>
            </a:r>
            <a:r>
              <a:rPr lang="fr-FR" dirty="0"/>
              <a:t>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000628" y="6000768"/>
            <a:ext cx="383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  <a:latin typeface="+mj-lt"/>
              </a:rPr>
              <a:t>Substantion</a:t>
            </a:r>
            <a:r>
              <a:rPr lang="fr-FR" sz="1400" dirty="0">
                <a:solidFill>
                  <a:schemeClr val="bg1"/>
                </a:solidFill>
                <a:latin typeface="+mj-lt"/>
              </a:rPr>
              <a:t> et petit moulin de </a:t>
            </a:r>
            <a:r>
              <a:rPr lang="fr-FR" sz="1400" dirty="0" err="1">
                <a:solidFill>
                  <a:schemeClr val="bg1"/>
                </a:solidFill>
                <a:latin typeface="+mj-lt"/>
              </a:rPr>
              <a:t>Navitau</a:t>
            </a:r>
            <a:r>
              <a:rPr lang="fr-FR" sz="1400" dirty="0">
                <a:solidFill>
                  <a:schemeClr val="bg1"/>
                </a:solidFill>
                <a:latin typeface="+mj-lt"/>
              </a:rPr>
              <a:t> à Castelnau</a:t>
            </a:r>
          </a:p>
          <a:p>
            <a:r>
              <a:rPr lang="fr-FR" sz="1400"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fr-FR" sz="14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+mj-lt"/>
              </a:rPr>
              <a:t>Musée Fabre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VOL_04_073 Montferrier.jpg"/>
          <p:cNvPicPr>
            <a:picLocks noChangeAspect="1"/>
          </p:cNvPicPr>
          <p:nvPr/>
        </p:nvPicPr>
        <p:blipFill>
          <a:blip r:embed="rId2" cstate="print"/>
          <a:srcRect t="2079" b="2079"/>
          <a:stretch>
            <a:fillRect/>
          </a:stretch>
        </p:blipFill>
        <p:spPr>
          <a:xfrm>
            <a:off x="0" y="1327557"/>
            <a:ext cx="9141695" cy="511581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14285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+mj-lt"/>
              </a:rPr>
              <a:t>Les dessins et aquarelles d’</a:t>
            </a:r>
            <a:r>
              <a:rPr lang="fr-FR" sz="2800" b="1" dirty="0" err="1">
                <a:latin typeface="+mj-lt"/>
              </a:rPr>
              <a:t>Amelin</a:t>
            </a:r>
            <a:endParaRPr lang="fr-FR" sz="2800" b="1" dirty="0">
              <a:latin typeface="+mj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64291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Un peintre voyageur dans le département de l’Hérault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292080" y="6455591"/>
            <a:ext cx="3702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+mj-lt"/>
              </a:rPr>
              <a:t>À Lavalette, 1831</a:t>
            </a:r>
            <a:r>
              <a:rPr lang="fr-FR" sz="1400" spc="-10" dirty="0">
                <a:latin typeface="Times New Roman" pitchFamily="18" charset="0"/>
                <a:cs typeface="Times New Roman" pitchFamily="18" charset="0"/>
              </a:rPr>
              <a:t>© </a:t>
            </a:r>
            <a:r>
              <a:rPr lang="fr-FR" sz="1400" dirty="0">
                <a:latin typeface="+mj-lt"/>
              </a:rPr>
              <a:t>Médiathèque de Montpellier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8572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+mj-lt"/>
              </a:rPr>
              <a:t>Jean-Claude Nattes, aquarelliste anglais (1765-1839</a:t>
            </a:r>
            <a:r>
              <a:rPr lang="fr-FR" dirty="0"/>
              <a:t>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14282" y="857232"/>
            <a:ext cx="892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+mj-lt"/>
              </a:rPr>
              <a:t>Entre 1821 et1822 puis en 1829, lors de ses séjours à Montpellier, Nattes a souvent dessiné en compagnie d’Amelin.</a:t>
            </a:r>
          </a:p>
          <a:p>
            <a:r>
              <a:rPr lang="fr-FR" sz="1400" dirty="0">
                <a:latin typeface="+mj-lt"/>
              </a:rPr>
              <a:t>Parfois, les deux hommes, bien que n’étant pas ensemble, ont choisi des points de vue similaires.</a:t>
            </a:r>
          </a:p>
        </p:txBody>
      </p:sp>
      <p:pic>
        <p:nvPicPr>
          <p:cNvPr id="4" name="Image 3" descr="IMG_9235 recadré clair n et 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500174"/>
            <a:ext cx="3285306" cy="4500000"/>
          </a:xfrm>
          <a:prstGeom prst="rect">
            <a:avLst/>
          </a:prstGeom>
        </p:spPr>
      </p:pic>
      <p:pic>
        <p:nvPicPr>
          <p:cNvPr id="5" name="Image 4" descr="près brasserie Peyrou Amelin désaturé 1652RES_Vol 1_07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1500174"/>
            <a:ext cx="3382946" cy="450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85720" y="6072206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cap="small" dirty="0">
                <a:latin typeface="+mj-lt"/>
              </a:rPr>
              <a:t>Nattes</a:t>
            </a:r>
            <a:r>
              <a:rPr lang="fr-FR" sz="1400" dirty="0">
                <a:latin typeface="+mj-lt"/>
              </a:rPr>
              <a:t>, « Aqueduc à Montpellier », 22 avril 1821, </a:t>
            </a:r>
          </a:p>
          <a:p>
            <a:pPr algn="ctr"/>
            <a:r>
              <a:rPr lang="fr-FR" sz="1400" spc="-10" dirty="0">
                <a:latin typeface="Times New Roman" pitchFamily="18" charset="0"/>
                <a:cs typeface="Times New Roman" pitchFamily="18" charset="0"/>
              </a:rPr>
              <a:t>© </a:t>
            </a:r>
            <a:r>
              <a:rPr lang="fr-FR" sz="1400" dirty="0">
                <a:latin typeface="+mj-lt"/>
              </a:rPr>
              <a:t>Société archéologique de Montpellier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572000" y="6000768"/>
            <a:ext cx="457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cap="small" dirty="0" err="1">
                <a:latin typeface="+mj-lt"/>
              </a:rPr>
              <a:t>Amelin</a:t>
            </a:r>
            <a:r>
              <a:rPr lang="fr-FR" sz="1400" dirty="0">
                <a:latin typeface="+mj-lt"/>
              </a:rPr>
              <a:t>, « Près de la brasserie du </a:t>
            </a:r>
            <a:r>
              <a:rPr lang="fr-FR" sz="1400" dirty="0" err="1">
                <a:latin typeface="+mj-lt"/>
              </a:rPr>
              <a:t>Peyrou</a:t>
            </a:r>
            <a:r>
              <a:rPr lang="fr-FR" sz="1400" dirty="0">
                <a:latin typeface="+mj-lt"/>
              </a:rPr>
              <a:t> », en compagnie de M. Nattes le 8 mars 1822, (retouché le 16 octobre 1836),</a:t>
            </a:r>
          </a:p>
          <a:p>
            <a:pPr algn="ctr"/>
            <a:r>
              <a:rPr lang="fr-FR" sz="1400" dirty="0">
                <a:latin typeface="+mj-lt"/>
              </a:rPr>
              <a:t> </a:t>
            </a:r>
            <a:r>
              <a:rPr lang="fr-FR" sz="1400" spc="-10" dirty="0">
                <a:latin typeface="Times New Roman" pitchFamily="18" charset="0"/>
                <a:cs typeface="Times New Roman" pitchFamily="18" charset="0"/>
              </a:rPr>
              <a:t>© </a:t>
            </a:r>
            <a:r>
              <a:rPr lang="fr-FR" sz="1400" dirty="0">
                <a:latin typeface="+mj-lt"/>
              </a:rPr>
              <a:t>Médiathèque de Montpellier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85728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latin typeface="+mj-lt"/>
              </a:rPr>
              <a:t>James </a:t>
            </a:r>
            <a:r>
              <a:rPr lang="fr-FR" sz="2600" b="1" dirty="0" err="1">
                <a:latin typeface="+mj-lt"/>
              </a:rPr>
              <a:t>Duffield</a:t>
            </a:r>
            <a:r>
              <a:rPr lang="fr-FR" sz="2600" b="1" dirty="0">
                <a:latin typeface="+mj-lt"/>
              </a:rPr>
              <a:t> Harding (1798-1863), un Anglais dans le Midi</a:t>
            </a:r>
          </a:p>
        </p:txBody>
      </p:sp>
      <p:pic>
        <p:nvPicPr>
          <p:cNvPr id="3" name="Image 2" descr="Montferrier harding accentué retouché aplati gett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109"/>
            <a:ext cx="9144000" cy="598289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545095" y="6429396"/>
            <a:ext cx="5598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j-lt"/>
              </a:rPr>
              <a:t>Montferrier, catalogue of </a:t>
            </a:r>
            <a:r>
              <a:rPr lang="fr-FR" sz="1400" dirty="0" err="1">
                <a:solidFill>
                  <a:schemeClr val="bg1"/>
                </a:solidFill>
                <a:latin typeface="+mj-lt"/>
              </a:rPr>
              <a:t>pictures</a:t>
            </a:r>
            <a:r>
              <a:rPr lang="fr-FR" sz="1400" dirty="0">
                <a:solidFill>
                  <a:schemeClr val="bg1"/>
                </a:solidFill>
                <a:latin typeface="+mj-lt"/>
              </a:rPr>
              <a:t> and </a:t>
            </a:r>
            <a:r>
              <a:rPr lang="fr-FR" sz="1400" dirty="0" err="1">
                <a:solidFill>
                  <a:schemeClr val="bg1"/>
                </a:solidFill>
                <a:latin typeface="+mj-lt"/>
              </a:rPr>
              <a:t>drawings</a:t>
            </a:r>
            <a:r>
              <a:rPr lang="fr-FR" sz="1400" dirty="0">
                <a:solidFill>
                  <a:schemeClr val="bg1"/>
                </a:solidFill>
                <a:latin typeface="+mj-lt"/>
              </a:rPr>
              <a:t> in the Col. of F. </a:t>
            </a:r>
            <a:r>
              <a:rPr lang="fr-FR" sz="1400" dirty="0" err="1">
                <a:solidFill>
                  <a:schemeClr val="bg1"/>
                </a:solidFill>
                <a:latin typeface="+mj-lt"/>
              </a:rPr>
              <a:t>Nettleford</a:t>
            </a:r>
            <a:endParaRPr lang="fr-FR" sz="14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1429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latin typeface="+mj-lt"/>
              </a:rPr>
              <a:t>Camille Corot, peintre et pêcheur au bord du Lez </a:t>
            </a:r>
          </a:p>
          <a:p>
            <a:pPr algn="ctr"/>
            <a:r>
              <a:rPr lang="fr-FR" sz="2600" b="1" dirty="0">
                <a:latin typeface="+mj-lt"/>
              </a:rPr>
              <a:t>lors de son passage à Montpellier en 1836</a:t>
            </a:r>
          </a:p>
        </p:txBody>
      </p:sp>
      <p:pic>
        <p:nvPicPr>
          <p:cNvPr id="3" name="Image 2" descr="lez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142984"/>
            <a:ext cx="7572396" cy="553147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429256" y="6286520"/>
            <a:ext cx="2817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j-lt"/>
              </a:rPr>
              <a:t>Le cours du Lez, </a:t>
            </a:r>
            <a:r>
              <a:rPr lang="fr-FR" sz="1400" spc="-1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fr-FR" sz="14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+mj-lt"/>
              </a:rPr>
              <a:t>collection privée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142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+mj-lt"/>
              </a:rPr>
              <a:t>Jean-Joseph Bonaventure Laurens, un génie prolifique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14684" y="923164"/>
            <a:ext cx="7314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j-lt"/>
              </a:rPr>
              <a:t>Un peintre, dessinateur, lithographe et musicien qui a laissé un témoignage de la région</a:t>
            </a:r>
          </a:p>
        </p:txBody>
      </p:sp>
      <p:pic>
        <p:nvPicPr>
          <p:cNvPr id="4" name="Image 3" descr="alb 085.028 accentué  retouché Marché de Palav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1785926"/>
            <a:ext cx="6293180" cy="4860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857488" y="6286520"/>
            <a:ext cx="5005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+mj-lt"/>
              </a:rPr>
              <a:t>Le marché de Palavas, 1857, </a:t>
            </a:r>
            <a:r>
              <a:rPr lang="fr-FR" sz="1400" spc="-10" dirty="0">
                <a:latin typeface="Times New Roman" pitchFamily="18" charset="0"/>
                <a:cs typeface="Times New Roman" pitchFamily="18" charset="0"/>
              </a:rPr>
              <a:t>© </a:t>
            </a:r>
            <a:r>
              <a:rPr lang="fr-FR" sz="1400" dirty="0">
                <a:latin typeface="+mj-lt"/>
              </a:rPr>
              <a:t>Musée </a:t>
            </a:r>
            <a:r>
              <a:rPr lang="fr-FR" sz="1400" dirty="0" err="1">
                <a:latin typeface="+mj-lt"/>
              </a:rPr>
              <a:t>Inguinbertine</a:t>
            </a:r>
            <a:r>
              <a:rPr lang="fr-FR" sz="1400" dirty="0">
                <a:latin typeface="+mj-lt"/>
              </a:rPr>
              <a:t> de Carpentras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142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+mj-lt"/>
              </a:rPr>
              <a:t>Frédéric Bazille et les paysages de la vallée du Lez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85720" y="714356"/>
            <a:ext cx="7744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itchFamily="18" charset="0"/>
                <a:cs typeface="Times New Roman" pitchFamily="18" charset="0"/>
              </a:rPr>
              <a:t>La représentation de la Nature dans les tableaux des paysages de la vallée du Lez</a:t>
            </a:r>
          </a:p>
          <a:p>
            <a:r>
              <a:rPr lang="fr-FR" dirty="0" err="1">
                <a:latin typeface="Times New Roman" pitchFamily="18" charset="0"/>
                <a:cs typeface="Times New Roman" pitchFamily="18" charset="0"/>
              </a:rPr>
              <a:t>Méric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et la vue de village: les paysages d’une villégiature au Second Empire</a:t>
            </a:r>
          </a:p>
        </p:txBody>
      </p:sp>
      <p:pic>
        <p:nvPicPr>
          <p:cNvPr id="4" name="Image 3" descr="réunion de famille ors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428736"/>
            <a:ext cx="7871014" cy="5220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929190" y="6286520"/>
            <a:ext cx="3556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+mj-lt"/>
              </a:rPr>
              <a:t>La réunion de famille, 1867, </a:t>
            </a:r>
            <a:r>
              <a:rPr lang="fr-FR" sz="1400" spc="-10" dirty="0">
                <a:latin typeface="Times New Roman" pitchFamily="18" charset="0"/>
                <a:cs typeface="Times New Roman" pitchFamily="18" charset="0"/>
              </a:rPr>
              <a:t>© </a:t>
            </a:r>
            <a:r>
              <a:rPr lang="fr-FR" sz="1400" dirty="0">
                <a:latin typeface="+mj-lt"/>
              </a:rPr>
              <a:t>Musée d’Orsay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ouge_gorge-salsepareille VP.jpg"/>
          <p:cNvPicPr>
            <a:picLocks noChangeAspect="1"/>
          </p:cNvPicPr>
          <p:nvPr/>
        </p:nvPicPr>
        <p:blipFill>
          <a:blip r:embed="rId2"/>
          <a:srcRect l="2471" r="1235"/>
          <a:stretch>
            <a:fillRect/>
          </a:stretch>
        </p:blipFill>
        <p:spPr>
          <a:xfrm>
            <a:off x="4567557" y="0"/>
            <a:ext cx="4576443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428604"/>
            <a:ext cx="46777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200" spc="-20" dirty="0">
                <a:latin typeface="+mj-lt"/>
              </a:rPr>
              <a:t>La vallée du Lez</a:t>
            </a:r>
          </a:p>
          <a:p>
            <a:pPr algn="ctr"/>
            <a:r>
              <a:rPr lang="fr-FR" sz="5200" dirty="0">
                <a:latin typeface="+mj-lt"/>
              </a:rPr>
              <a:t> et</a:t>
            </a:r>
          </a:p>
          <a:p>
            <a:pPr algn="ctr"/>
            <a:r>
              <a:rPr lang="fr-FR" sz="5200" dirty="0">
                <a:latin typeface="+mj-lt"/>
              </a:rPr>
              <a:t>sa biodiversité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857356" y="6057781"/>
            <a:ext cx="257628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+mj-lt"/>
              </a:rPr>
              <a:t>Le rouge-gorge et la salsepareille</a:t>
            </a:r>
          </a:p>
          <a:p>
            <a:r>
              <a:rPr lang="fr-FR" sz="1400" spc="-10" dirty="0">
                <a:latin typeface="Times New Roman" pitchFamily="18" charset="0"/>
                <a:cs typeface="Times New Roman" pitchFamily="18" charset="0"/>
              </a:rPr>
              <a:t>© </a:t>
            </a:r>
            <a:r>
              <a:rPr lang="fr-FR" sz="1400" dirty="0">
                <a:latin typeface="+mj-lt"/>
              </a:rPr>
              <a:t>V. Perret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16768" y="12082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+mj-lt"/>
              </a:rPr>
              <a:t>Le Lez, milieu de vie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17848" y="793417"/>
            <a:ext cx="7308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Une diversité de milieux et une ripisylve riche</a:t>
            </a:r>
          </a:p>
          <a:p>
            <a:r>
              <a:rPr lang="fr-FR" dirty="0">
                <a:latin typeface="+mj-lt"/>
              </a:rPr>
              <a:t>Un escalier d’eau</a:t>
            </a:r>
          </a:p>
          <a:p>
            <a:r>
              <a:rPr lang="fr-FR" dirty="0">
                <a:latin typeface="+mj-lt"/>
              </a:rPr>
              <a:t>L’écologie du Lez chamboulée par des espèces invasives (ailante glanduleux, robinier faux-acacia, faux indigotier)</a:t>
            </a:r>
          </a:p>
        </p:txBody>
      </p:sp>
      <p:pic>
        <p:nvPicPr>
          <p:cNvPr id="6" name="Image 5" descr="Platane berges.jpg"/>
          <p:cNvPicPr>
            <a:picLocks noChangeAspect="1"/>
          </p:cNvPicPr>
          <p:nvPr/>
        </p:nvPicPr>
        <p:blipFill>
          <a:blip r:embed="rId2"/>
          <a:srcRect l="465" t="700" r="465" b="700"/>
          <a:stretch>
            <a:fillRect/>
          </a:stretch>
        </p:blipFill>
        <p:spPr>
          <a:xfrm>
            <a:off x="1357290" y="2143116"/>
            <a:ext cx="6432175" cy="425730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6429396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j-lt"/>
              </a:rPr>
              <a:t>Les platanes maintiennent les berges à Lavalette, </a:t>
            </a:r>
            <a:r>
              <a:rPr lang="fr-FR" sz="1400" spc="-10" dirty="0">
                <a:latin typeface="Times New Roman" pitchFamily="18" charset="0"/>
                <a:cs typeface="Times New Roman" pitchFamily="18" charset="0"/>
              </a:rPr>
              <a:t>© </a:t>
            </a:r>
            <a:r>
              <a:rPr lang="fr-FR" sz="1400" dirty="0">
                <a:latin typeface="+mj-lt"/>
              </a:rPr>
              <a:t>V. Perret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35716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Origines géologiques de la vallée et le système vauclusien</a:t>
            </a:r>
          </a:p>
        </p:txBody>
      </p:sp>
      <p:pic>
        <p:nvPicPr>
          <p:cNvPr id="3" name="Image 2" descr="Coupe karst Lez source 17-04-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7298"/>
            <a:ext cx="9144000" cy="459386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6072206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Coupe géologique de la vallée du Lez, </a:t>
            </a:r>
            <a:r>
              <a:rPr lang="fr-FR" sz="1400" b="1" dirty="0"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 V. Perret d’après Bousquet et Écologistes de l’</a:t>
            </a:r>
            <a:r>
              <a:rPr lang="fr-FR" sz="1400" dirty="0" err="1">
                <a:latin typeface="Times New Roman" pitchFamily="18" charset="0"/>
                <a:cs typeface="Times New Roman" pitchFamily="18" charset="0"/>
              </a:rPr>
              <a:t>Euzière</a:t>
            </a: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, et Bonnet et </a:t>
            </a:r>
            <a:r>
              <a:rPr lang="fr-FR" sz="1400" dirty="0" err="1">
                <a:latin typeface="Times New Roman" pitchFamily="18" charset="0"/>
                <a:cs typeface="Times New Roman" pitchFamily="18" charset="0"/>
              </a:rPr>
              <a:t>Mattlauer</a:t>
            </a:r>
            <a:endParaRPr lang="fr-FR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35716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+mj-lt"/>
              </a:rPr>
              <a:t>Site Natura 2000 « le Lez »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07504" y="968635"/>
            <a:ext cx="903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Une faune exceptionnelle jusqu’aux portes de la ville</a:t>
            </a:r>
          </a:p>
          <a:p>
            <a:r>
              <a:rPr lang="fr-FR" dirty="0">
                <a:latin typeface="+mj-lt"/>
              </a:rPr>
              <a:t>Et toujours des espèces invasives (tortue de Floride, écrevisse rouge de Louisiane, perruche, …) </a:t>
            </a:r>
          </a:p>
        </p:txBody>
      </p:sp>
      <p:pic>
        <p:nvPicPr>
          <p:cNvPr id="4" name="Image 3" descr="Chabots du Le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2000240"/>
            <a:ext cx="5761220" cy="4320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6357958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j-lt"/>
              </a:rPr>
              <a:t>Chabot du Lez, </a:t>
            </a:r>
            <a:r>
              <a:rPr lang="fr-FR" sz="1400" i="1" dirty="0">
                <a:latin typeface="+mj-lt"/>
              </a:rPr>
              <a:t>Cottus </a:t>
            </a:r>
            <a:r>
              <a:rPr lang="fr-FR" sz="1400" i="1" dirty="0" err="1">
                <a:latin typeface="+mj-lt"/>
              </a:rPr>
              <a:t>petiti</a:t>
            </a:r>
            <a:r>
              <a:rPr lang="fr-FR" sz="1400" dirty="0">
                <a:latin typeface="+mj-lt"/>
              </a:rPr>
              <a:t>, </a:t>
            </a:r>
            <a:r>
              <a:rPr lang="fr-FR" sz="1400" spc="-10" dirty="0">
                <a:latin typeface="Times New Roman" pitchFamily="18" charset="0"/>
                <a:cs typeface="Times New Roman" pitchFamily="18" charset="0"/>
              </a:rPr>
              <a:t>© </a:t>
            </a:r>
            <a:r>
              <a:rPr lang="fr-FR" sz="1400" dirty="0">
                <a:latin typeface="+mj-lt"/>
              </a:rPr>
              <a:t>P. Martin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357166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+mj-lt"/>
              </a:rPr>
              <a:t>Protéger et faire découvrir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57158" y="1071546"/>
            <a:ext cx="400052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>
                <a:latin typeface="+mj-lt"/>
              </a:rPr>
              <a:t>Une </a:t>
            </a:r>
            <a:r>
              <a:rPr lang="fr-FR" dirty="0" err="1">
                <a:latin typeface="+mj-lt"/>
              </a:rPr>
              <a:t>surfréquentation</a:t>
            </a:r>
            <a:r>
              <a:rPr lang="fr-FR" dirty="0">
                <a:latin typeface="+mj-lt"/>
              </a:rPr>
              <a:t> des sites les plus sensibles avec son lot d’incivilités</a:t>
            </a:r>
          </a:p>
          <a:p>
            <a:pPr>
              <a:spcAft>
                <a:spcPts val="600"/>
              </a:spcAft>
            </a:pPr>
            <a:r>
              <a:rPr lang="fr-FR" dirty="0">
                <a:latin typeface="+mj-lt"/>
              </a:rPr>
              <a:t>Préserver la richesse du lez mais difficultés à assurer la continuité écologique tout en protégeant le patrimoine historique et économique (les seuils des moulins, …)</a:t>
            </a:r>
          </a:p>
          <a:p>
            <a:r>
              <a:rPr lang="fr-FR" dirty="0">
                <a:latin typeface="+mj-lt"/>
              </a:rPr>
              <a:t>Sensibiliser, éduquer et valoriser</a:t>
            </a:r>
          </a:p>
          <a:p>
            <a:endParaRPr lang="fr-FR" dirty="0"/>
          </a:p>
        </p:txBody>
      </p:sp>
      <p:pic>
        <p:nvPicPr>
          <p:cNvPr id="4" name="Image 3" descr="Maquette_moulin_bladier_5b_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1688" y="0"/>
            <a:ext cx="4542312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14282" y="6072206"/>
            <a:ext cx="4195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+mj-lt"/>
              </a:rPr>
              <a:t>Maquette d’un moulin </a:t>
            </a:r>
            <a:r>
              <a:rPr lang="fr-FR" sz="1400" dirty="0" err="1">
                <a:latin typeface="+mj-lt"/>
              </a:rPr>
              <a:t>bladier</a:t>
            </a:r>
            <a:r>
              <a:rPr lang="fr-FR" sz="1400" dirty="0">
                <a:latin typeface="+mj-lt"/>
              </a:rPr>
              <a:t> réalisé par Vincent Perret</a:t>
            </a:r>
          </a:p>
          <a:p>
            <a:r>
              <a:rPr lang="fr-FR" sz="1400" dirty="0">
                <a:latin typeface="+mj-lt"/>
              </a:rPr>
              <a:t> dans le cadre des « médiations du Lez », </a:t>
            </a:r>
            <a:r>
              <a:rPr lang="fr-FR" sz="1400" spc="-10" dirty="0">
                <a:latin typeface="Times New Roman" pitchFamily="18" charset="0"/>
                <a:cs typeface="Times New Roman" pitchFamily="18" charset="0"/>
              </a:rPr>
              <a:t>© </a:t>
            </a:r>
            <a:r>
              <a:rPr lang="fr-FR" sz="1400" dirty="0">
                <a:latin typeface="+mj-lt"/>
              </a:rPr>
              <a:t>V. Perret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357166"/>
            <a:ext cx="9144000" cy="2005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dirty="0">
                <a:latin typeface="+mj-lt"/>
              </a:rPr>
              <a:t>Ce livre est disponible sur commande à abaillarguet@orange.fr </a:t>
            </a:r>
          </a:p>
          <a:p>
            <a:pPr algn="ctr">
              <a:spcAft>
                <a:spcPts val="600"/>
              </a:spcAft>
            </a:pPr>
            <a:r>
              <a:rPr lang="fr-FR" sz="2000" dirty="0">
                <a:latin typeface="+mj-lt"/>
              </a:rPr>
              <a:t>au prix de 30 €,</a:t>
            </a:r>
          </a:p>
          <a:p>
            <a:pPr algn="ctr">
              <a:spcAft>
                <a:spcPts val="400"/>
              </a:spcAft>
            </a:pPr>
            <a:r>
              <a:rPr lang="fr-FR" sz="2000" dirty="0">
                <a:latin typeface="+mj-lt"/>
              </a:rPr>
              <a:t>il sera à retirer à</a:t>
            </a:r>
          </a:p>
          <a:p>
            <a:pPr algn="ctr">
              <a:spcAft>
                <a:spcPts val="600"/>
              </a:spcAft>
            </a:pPr>
            <a:r>
              <a:rPr lang="fr-FR" sz="2800" b="1" dirty="0">
                <a:latin typeface="+mj-lt"/>
              </a:rPr>
              <a:t>la chapelle Notre-Dame de Baillarguet</a:t>
            </a:r>
          </a:p>
          <a:p>
            <a:pPr algn="ctr">
              <a:spcAft>
                <a:spcPts val="400"/>
              </a:spcAft>
            </a:pPr>
            <a:r>
              <a:rPr lang="fr-FR" dirty="0">
                <a:latin typeface="+mj-lt"/>
              </a:rPr>
              <a:t>34980 Montferrier-sur-Lez</a:t>
            </a:r>
          </a:p>
        </p:txBody>
      </p:sp>
      <p:pic>
        <p:nvPicPr>
          <p:cNvPr id="3" name="Image 2" descr="logo rég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4714884"/>
            <a:ext cx="1629429" cy="1620000"/>
          </a:xfrm>
          <a:prstGeom prst="rect">
            <a:avLst/>
          </a:prstGeom>
        </p:spPr>
      </p:pic>
      <p:pic>
        <p:nvPicPr>
          <p:cNvPr id="4" name="Image 3" descr="logo_cd34_vertical_cmjn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4714884"/>
            <a:ext cx="1306133" cy="1620000"/>
          </a:xfrm>
          <a:prstGeom prst="rect">
            <a:avLst/>
          </a:prstGeom>
        </p:spPr>
      </p:pic>
      <p:pic>
        <p:nvPicPr>
          <p:cNvPr id="5" name="Image 4" descr="logo montferri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192" y="4929198"/>
            <a:ext cx="2075104" cy="1143008"/>
          </a:xfrm>
          <a:prstGeom prst="rect">
            <a:avLst/>
          </a:prstGeom>
        </p:spPr>
      </p:pic>
      <p:pic>
        <p:nvPicPr>
          <p:cNvPr id="6" name="Image 5" descr="Logo_metro_RV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4714884"/>
            <a:ext cx="1620000" cy="1620000"/>
          </a:xfrm>
          <a:prstGeom prst="rect">
            <a:avLst/>
          </a:prstGeom>
        </p:spPr>
      </p:pic>
      <p:pic>
        <p:nvPicPr>
          <p:cNvPr id="7" name="Image 6" descr="logo baillarguet nom Garamond 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14744" y="2857496"/>
            <a:ext cx="1627781" cy="1620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7158" y="357166"/>
            <a:ext cx="8440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« Le Lez » à travers les âges</a:t>
            </a:r>
          </a:p>
          <a:p>
            <a:pPr algn="ctr"/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Crues et inondations du Lez et de ses affluents</a:t>
            </a:r>
          </a:p>
        </p:txBody>
      </p:sp>
      <p:pic>
        <p:nvPicPr>
          <p:cNvPr id="3" name="Image 2" descr="IMG_9337 recadré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6944" y="1357298"/>
            <a:ext cx="3414539" cy="4857784"/>
          </a:xfrm>
          <a:prstGeom prst="rect">
            <a:avLst/>
          </a:prstGeom>
        </p:spPr>
      </p:pic>
      <p:pic>
        <p:nvPicPr>
          <p:cNvPr id="4" name="Image 3" descr="Archives Municipales de Montpellier-6Fi55 - Montpellier La Crue du Lez aux quatre 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1357298"/>
            <a:ext cx="4956048" cy="316382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000496" y="4643446"/>
            <a:ext cx="4857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La crue de 1907 aux Quatre Canaux, en aval de Palavas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857620" y="5643578"/>
            <a:ext cx="5286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spc="-10" dirty="0">
                <a:latin typeface="Times New Roman" pitchFamily="18" charset="0"/>
                <a:cs typeface="Times New Roman" pitchFamily="18" charset="0"/>
              </a:rPr>
              <a:t>Cascade de tufs du paléo-Lez pliocène, au square </a:t>
            </a:r>
            <a:r>
              <a:rPr lang="fr-FR" sz="1400" spc="-10" dirty="0" err="1">
                <a:latin typeface="Times New Roman" pitchFamily="18" charset="0"/>
                <a:cs typeface="Times New Roman" pitchFamily="18" charset="0"/>
              </a:rPr>
              <a:t>Fournel</a:t>
            </a:r>
            <a:r>
              <a:rPr lang="fr-FR" sz="1400" spc="-10" dirty="0">
                <a:latin typeface="Times New Roman" pitchFamily="18" charset="0"/>
                <a:cs typeface="Times New Roman" pitchFamily="18" charset="0"/>
              </a:rPr>
              <a:t> de Castelnau, </a:t>
            </a:r>
            <a:r>
              <a:rPr lang="fr-FR" sz="1600" b="1" dirty="0"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fr-FR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O. de </a:t>
            </a:r>
            <a:r>
              <a:rPr lang="fr-FR" sz="1400" dirty="0" err="1">
                <a:latin typeface="Times New Roman" pitchFamily="18" charset="0"/>
                <a:cs typeface="Times New Roman" pitchFamily="18" charset="0"/>
              </a:rPr>
              <a:t>Labrusse</a:t>
            </a: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024 recadré 4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8" y="0"/>
            <a:ext cx="9143272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642918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800" dirty="0">
                <a:latin typeface="+mj-lt"/>
              </a:rPr>
              <a:t>Des patrimoines diversifiés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115616" y="6453336"/>
            <a:ext cx="3568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+mj-lt"/>
              </a:rPr>
              <a:t>Pont sur la </a:t>
            </a:r>
            <a:r>
              <a:rPr lang="fr-FR" sz="1400" dirty="0" err="1">
                <a:latin typeface="+mj-lt"/>
              </a:rPr>
              <a:t>Lironde</a:t>
            </a:r>
            <a:r>
              <a:rPr lang="fr-FR" sz="1400" dirty="0">
                <a:latin typeface="+mj-lt"/>
              </a:rPr>
              <a:t> à Montferrier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©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L. Gabard</a:t>
            </a:r>
            <a:r>
              <a:rPr lang="fr-FR" sz="1400" dirty="0">
                <a:latin typeface="+mj-lt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857752" y="357166"/>
            <a:ext cx="4027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Times New Roman" pitchFamily="18" charset="0"/>
                <a:cs typeface="Times New Roman" pitchFamily="18" charset="0"/>
              </a:rPr>
              <a:t>Sur les falaises du </a:t>
            </a:r>
            <a:r>
              <a:rPr lang="fr-FR" b="1" dirty="0" err="1">
                <a:latin typeface="Times New Roman" pitchFamily="18" charset="0"/>
                <a:cs typeface="Times New Roman" pitchFamily="18" charset="0"/>
              </a:rPr>
              <a:t>Lunaret</a:t>
            </a:r>
            <a:r>
              <a:rPr lang="fr-FR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fr-FR" b="1" dirty="0">
                <a:latin typeface="Times New Roman" pitchFamily="18" charset="0"/>
                <a:cs typeface="Times New Roman" pitchFamily="18" charset="0"/>
              </a:rPr>
              <a:t> l’homme de Neandertal</a:t>
            </a:r>
          </a:p>
          <a:p>
            <a:pPr algn="ctr"/>
            <a:endParaRPr lang="fr-FR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3" descr="CARTE LEZ légende paleolitique 2 28-03-2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19223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857752" y="5786454"/>
            <a:ext cx="35854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Carte schématique de l’implantation </a:t>
            </a:r>
          </a:p>
          <a:p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des sites paléolithiques et néolithiques,</a:t>
            </a:r>
          </a:p>
          <a:p>
            <a:r>
              <a:rPr lang="fr-FR" sz="1400" b="1" dirty="0">
                <a:latin typeface="Times New Roman" pitchFamily="18" charset="0"/>
                <a:cs typeface="Times New Roman" pitchFamily="18" charset="0"/>
              </a:rPr>
              <a:t>© </a:t>
            </a: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O. de </a:t>
            </a:r>
            <a:r>
              <a:rPr lang="fr-FR" sz="1400" dirty="0" err="1">
                <a:latin typeface="Times New Roman" pitchFamily="18" charset="0"/>
                <a:cs typeface="Times New Roman" pitchFamily="18" charset="0"/>
              </a:rPr>
              <a:t>Labrusse</a:t>
            </a: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, DAO: L. Gabard et V. Perret</a:t>
            </a:r>
          </a:p>
        </p:txBody>
      </p:sp>
      <p:pic>
        <p:nvPicPr>
          <p:cNvPr id="6" name="Image 5"/>
          <p:cNvPicPr/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1214422"/>
            <a:ext cx="4286526" cy="280912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786282" y="4071942"/>
            <a:ext cx="4357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Racloirs de faciès levalloisien, Grotte de Bourgade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429256" y="4786322"/>
            <a:ext cx="2864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Times New Roman" pitchFamily="18" charset="0"/>
                <a:cs typeface="Times New Roman" pitchFamily="18" charset="0"/>
              </a:rPr>
              <a:t>Au Paléolithique, </a:t>
            </a:r>
          </a:p>
          <a:p>
            <a:pPr algn="ctr"/>
            <a:r>
              <a:rPr lang="fr-FR" b="1" dirty="0">
                <a:latin typeface="Times New Roman" pitchFamily="18" charset="0"/>
                <a:cs typeface="Times New Roman" pitchFamily="18" charset="0"/>
              </a:rPr>
              <a:t>une occupation discontinue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19834" y="203248"/>
            <a:ext cx="7665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De l’Antiquité au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Moyen-Âge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, une densification des sites </a:t>
            </a:r>
          </a:p>
        </p:txBody>
      </p:sp>
      <p:pic>
        <p:nvPicPr>
          <p:cNvPr id="3" name="Image 2" descr="IMG_9341 retouché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928670"/>
            <a:ext cx="3513804" cy="5292000"/>
          </a:xfrm>
          <a:prstGeom prst="rect">
            <a:avLst/>
          </a:prstGeom>
        </p:spPr>
      </p:pic>
      <p:pic>
        <p:nvPicPr>
          <p:cNvPr id="4" name="Image 3" descr="IMG_8744 recadré retouché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928670"/>
            <a:ext cx="3528000" cy="5292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14282" y="6286520"/>
            <a:ext cx="4214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j-lt"/>
              </a:rPr>
              <a:t>Rempart et tour du château de Castelnau,</a:t>
            </a:r>
            <a:r>
              <a:rPr lang="fr-FR" sz="1400" b="1" dirty="0">
                <a:latin typeface="Times New Roman" pitchFamily="18" charset="0"/>
                <a:cs typeface="Times New Roman" pitchFamily="18" charset="0"/>
              </a:rPr>
              <a:t> ©</a:t>
            </a:r>
            <a:r>
              <a:rPr lang="fr-FR" sz="1400" dirty="0">
                <a:latin typeface="+mj-lt"/>
              </a:rPr>
              <a:t> L. Gabard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072066" y="6286520"/>
            <a:ext cx="352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Porte sud des remparts de Prades,</a:t>
            </a:r>
            <a:r>
              <a:rPr lang="fr-FR" sz="1400" b="1" dirty="0">
                <a:latin typeface="Times New Roman" pitchFamily="18" charset="0"/>
                <a:cs typeface="Times New Roman" pitchFamily="18" charset="0"/>
              </a:rPr>
              <a:t> ©</a:t>
            </a: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 L. Gabard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786314" y="285728"/>
            <a:ext cx="4357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La floraison d’églises romanes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857752" y="857232"/>
            <a:ext cx="414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itchFamily="18" charset="0"/>
                <a:cs typeface="Times New Roman" pitchFamily="18" charset="0"/>
              </a:rPr>
              <a:t>Lattes, Saint-Michel de </a:t>
            </a:r>
            <a:r>
              <a:rPr lang="fr-FR" sz="1600" b="1" dirty="0" err="1">
                <a:latin typeface="Times New Roman" pitchFamily="18" charset="0"/>
                <a:cs typeface="Times New Roman" pitchFamily="18" charset="0"/>
              </a:rPr>
              <a:t>Montels</a:t>
            </a:r>
            <a:r>
              <a:rPr lang="fr-FR" sz="1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fr-FR" sz="1600" b="1" dirty="0">
                <a:latin typeface="Times New Roman" pitchFamily="18" charset="0"/>
                <a:cs typeface="Times New Roman" pitchFamily="18" charset="0"/>
              </a:rPr>
              <a:t>Castelnau-le-Lez, Montferrier-sur-Lez, </a:t>
            </a:r>
          </a:p>
          <a:p>
            <a:pPr algn="ctr"/>
            <a:r>
              <a:rPr lang="fr-FR" sz="1600" b="1" dirty="0">
                <a:latin typeface="Times New Roman" pitchFamily="18" charset="0"/>
                <a:cs typeface="Times New Roman" pitchFamily="18" charset="0"/>
              </a:rPr>
              <a:t>Baillarguet, St Vincent de </a:t>
            </a:r>
            <a:r>
              <a:rPr lang="fr-FR" sz="1600" b="1" dirty="0" err="1">
                <a:latin typeface="Times New Roman" pitchFamily="18" charset="0"/>
                <a:cs typeface="Times New Roman" pitchFamily="18" charset="0"/>
              </a:rPr>
              <a:t>Barbeyrargues</a:t>
            </a:r>
            <a:endParaRPr lang="fr-FR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3" descr="LG6 sans prunet  CARTE_LEZ__et_pictos_a_placer_28-03-2019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4670280" cy="6858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4786314" y="6215082"/>
            <a:ext cx="3610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+mj-lt"/>
              </a:rPr>
              <a:t>Implantation schématique des églises romanes </a:t>
            </a:r>
          </a:p>
          <a:p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© L. Gabard, V. Perret</a:t>
            </a:r>
            <a:endParaRPr lang="fr-FR" sz="1400" dirty="0">
              <a:latin typeface="+mj-lt"/>
            </a:endParaRPr>
          </a:p>
        </p:txBody>
      </p:sp>
      <p:pic>
        <p:nvPicPr>
          <p:cNvPr id="7" name="Image 6" descr="IMG_8494 recadré serré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2000240"/>
            <a:ext cx="3600000" cy="3600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714876" y="5715016"/>
            <a:ext cx="4429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Clé de voûte de l’abside de l’église de Lattes, © L. Gabard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Times New Roman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1870</Words>
  <Application>Microsoft Office PowerPoint</Application>
  <PresentationFormat>Affichage à l'écran (4:3)</PresentationFormat>
  <Paragraphs>216</Paragraphs>
  <Slides>42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6" baseType="lpstr">
      <vt:lpstr>Arial</vt:lpstr>
      <vt:lpstr>Calibri</vt:lpstr>
      <vt:lpstr>Times New Roman</vt:lpstr>
      <vt:lpstr>Thème Office</vt:lpstr>
      <vt:lpstr>Le Lez, histoire et vie d’un fleuve singulier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Lez, histoire et vie d’un fleuve singulier</dc:title>
  <dc:creator>Utilisateur Windows</dc:creator>
  <cp:lastModifiedBy>Michel DEVALLAND</cp:lastModifiedBy>
  <cp:revision>74</cp:revision>
  <dcterms:created xsi:type="dcterms:W3CDTF">2020-10-05T15:23:25Z</dcterms:created>
  <dcterms:modified xsi:type="dcterms:W3CDTF">2022-09-09T06:39:11Z</dcterms:modified>
</cp:coreProperties>
</file>