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454E33-B722-C00B-1822-8C3BB409A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1B9DED-7B3E-E597-C426-7581E9D87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676E82-D438-E22E-DB60-4D351EDB0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DFE033-F251-88B4-7388-1218104BF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E71666-244F-047E-332C-B924486DC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69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853973-8A70-CBD7-8BAD-164B09B3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AC0D4E-DA7C-AB1F-C430-55A7DEEB2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C735FA-68D5-E221-CFE9-CED8A88D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0530AC-00CF-30BD-9A6E-1EA8A121E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B48524-4761-F52A-534A-DA467B69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65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649512-D28E-C7DF-1A78-88E1D5F71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2D4DF6-F184-0EA6-2D98-B92E76031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54FEE7-C536-1FF7-0476-F9B796960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579CA2-6DC3-616A-9120-7C3799FC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680251-C2A6-6405-F168-80625E9A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34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FF2E00-8CBA-BC26-B250-C54CE821B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167C79-468F-7C5C-BEF9-15FD41410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F59BB2-7A52-DA02-8D16-EC085A458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BA419E-56BE-3FF8-0436-F38FA818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96D2FD-F847-E3ED-2A7A-FC767264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41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4D3722-BDB3-4910-2067-4BDEC85EE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2AD1C9-B94D-656A-A351-4BE95607C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FF3ADB-5BBA-0F28-5E22-5181AAEF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A92430-C159-ED88-EA0B-F4317A63A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B11A0F-4646-6F85-C3E7-232FE5CD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77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F82AA0-A960-1FD8-B5EB-3387F7674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BD5339-2EE1-91C0-1332-6EDF0590E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275FC3D-1A56-7356-7593-C57785B4B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7B9431-CC92-F3BD-7EEF-DB726E642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ED27F7-1791-6F0D-9B81-0D54AD051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9FD091-27D4-230F-6BC8-4C463BF3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94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32D2F-FA35-D257-13D9-A4BF32F4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73556F-E85D-4006-99A7-5C9A14807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5F5E67-C1A5-231D-F27C-204C94A3A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D763578-77DD-3273-67C9-C7DA8BAB6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9E5BE88-FBED-1820-9FFB-FB7440384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3621B7-4205-C592-4F7B-F35260279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9FB3BE2-027B-8759-38B2-1BA039E74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C54B9CF-6C7B-C3A5-92AE-4E17BB467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61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35C10-C0CF-71DF-2B90-579EE98B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A3CCE36-0A51-EA82-CAD2-7C4C5CFB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4096FC-4A3A-E6EE-1E0D-1B5DEC07B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D3FB9B-FAA2-13DD-0116-5E4E66DD3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48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0F4EF35-C345-65E0-1621-97A2400E1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2E288E-CDE9-61E5-86EF-224CF4B53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319DF0-5DA9-BC9B-A403-789C4C214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34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BBAEFE-0F32-3D66-A8BC-268F6996E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AFA222-247C-EABF-F959-AA37B142A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B449E4-F4B6-9119-E55A-CB41E53B7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02737C-18C7-19AB-9F3D-094970F8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CBCC4A-785B-CA70-2547-0EFF6E04F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BEFF81-77BF-F9B8-DCBC-5284E6557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65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7B050B-F6F6-0CC2-0FE7-CFBC8C031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56F42C-D4F8-6CAB-FB9B-7330E0BC14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9F88EB-8E8C-635B-D490-A25AEE818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8B571C-C469-0AA3-F8FA-DA654A777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7E31A0-1AD8-A5FD-56BB-B20E52FF7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C73F7A-B821-B568-C775-200233E9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02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97F38B-93F8-6E3A-1E13-716763008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FDE0AB-0BA2-CAAA-4A54-0873A6553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16539B-E913-319C-B5AD-5158DB52F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79D2A-4041-464C-B320-8F01AC733016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426BAF-EC76-7674-AE33-D74557624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7E966C-EB36-0CBC-BE49-3F9AF94B5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98F0D-F6BD-40C2-8B5B-B0A6ECAD1F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41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6E50C-BB99-4510-55B7-645022724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1914"/>
            <a:ext cx="9144000" cy="1532237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C000"/>
                </a:solidFill>
                <a:latin typeface="Garamond" panose="02020404030301010803" pitchFamily="18" charset="0"/>
              </a:rPr>
              <a:t>Historique des dossiers  AV2E présentés sous l’ère du président –maire Michaël Delafosse</a:t>
            </a:r>
            <a:br>
              <a:rPr lang="fr-FR" sz="3200" dirty="0">
                <a:latin typeface="Garamond" panose="02020404030301010803" pitchFamily="18" charset="0"/>
              </a:rPr>
            </a:br>
            <a:r>
              <a:rPr lang="fr-FR" sz="3200" b="1" dirty="0">
                <a:solidFill>
                  <a:srgbClr val="00B0F0"/>
                </a:solidFill>
                <a:latin typeface="Garamond" panose="02020404030301010803" pitchFamily="18" charset="0"/>
              </a:rPr>
              <a:t>voir CR sur le site av2e.fr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2F8FE2-EC18-AEDA-51DA-91C087C04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4151"/>
            <a:ext cx="9144000" cy="4361935"/>
          </a:xfrm>
        </p:spPr>
        <p:txBody>
          <a:bodyPr/>
          <a:lstStyle/>
          <a:p>
            <a:pPr algn="l"/>
            <a:r>
              <a:rPr lang="fr-FR" b="1" dirty="0">
                <a:solidFill>
                  <a:srgbClr val="00B050"/>
                </a:solidFill>
                <a:latin typeface="Garamond" panose="02020404030301010803" pitchFamily="18" charset="0"/>
              </a:rPr>
              <a:t>2020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16 juin : questions au candidat Michaël Delafosse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18 juin : réponses lors de la rencontre avec Fanny </a:t>
            </a:r>
            <a:r>
              <a:rPr lang="fr-FR" b="1" dirty="0" err="1">
                <a:solidFill>
                  <a:srgbClr val="00B0F0"/>
                </a:solidFill>
                <a:latin typeface="Garamond" panose="02020404030301010803" pitchFamily="18" charset="0"/>
              </a:rPr>
              <a:t>Dombre</a:t>
            </a: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-Coste et Coralie </a:t>
            </a:r>
            <a:r>
              <a:rPr lang="fr-FR" b="1" dirty="0" err="1">
                <a:solidFill>
                  <a:srgbClr val="00B0F0"/>
                </a:solidFill>
                <a:latin typeface="Garamond" panose="02020404030301010803" pitchFamily="18" charset="0"/>
              </a:rPr>
              <a:t>Mantion</a:t>
            </a:r>
            <a:endParaRPr lang="fr-FR" b="1" dirty="0">
              <a:solidFill>
                <a:srgbClr val="00B0F0"/>
              </a:solidFill>
              <a:latin typeface="Garamond" panose="02020404030301010803" pitchFamily="18" charset="0"/>
            </a:endParaRPr>
          </a:p>
          <a:p>
            <a:pPr algn="l"/>
            <a:r>
              <a:rPr lang="fr-FR" b="1" dirty="0">
                <a:solidFill>
                  <a:srgbClr val="00B050"/>
                </a:solidFill>
                <a:latin typeface="Garamond" panose="02020404030301010803" pitchFamily="18" charset="0"/>
              </a:rPr>
              <a:t>2021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2 février : rencontre élu en charge du centre-ville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02 mars : rencontre élu 3M en charge de la transition écologique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06 juillet : rencontre    « in situ »  avec les élus en charge du centre-ville , de la sécurité et des travaux et du patrimoine</a:t>
            </a:r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054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BF92F-931B-DF6B-2B03-FDB035DB2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AA6ABE-D9B5-3BA4-4869-43EE5C7C3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4800" b="1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FR" sz="4800" b="1" dirty="0">
                <a:solidFill>
                  <a:srgbClr val="FFC000"/>
                </a:solidFill>
                <a:latin typeface="Garamond" panose="02020404030301010803" pitchFamily="18" charset="0"/>
              </a:rPr>
              <a:t>MERCI POUR </a:t>
            </a:r>
            <a:r>
              <a:rPr lang="fr-FR" sz="4800" b="1">
                <a:solidFill>
                  <a:srgbClr val="FFC000"/>
                </a:solidFill>
                <a:latin typeface="Garamond" panose="02020404030301010803" pitchFamily="18" charset="0"/>
              </a:rPr>
              <a:t>VOS CONTRIBUTIONS - APPORTS </a:t>
            </a:r>
          </a:p>
          <a:p>
            <a:pPr marL="0" indent="0" algn="ctr">
              <a:buNone/>
            </a:pPr>
            <a:r>
              <a:rPr lang="fr-FR" sz="4800" b="1">
                <a:solidFill>
                  <a:srgbClr val="FFC000"/>
                </a:solidFill>
                <a:latin typeface="Garamond" panose="02020404030301010803" pitchFamily="18" charset="0"/>
              </a:rPr>
              <a:t>ET </a:t>
            </a:r>
            <a:r>
              <a:rPr lang="fr-FR" sz="4800" b="1" dirty="0">
                <a:solidFill>
                  <a:srgbClr val="FFC000"/>
                </a:solidFill>
                <a:latin typeface="Garamond" panose="02020404030301010803" pitchFamily="18" charset="0"/>
              </a:rPr>
              <a:t>VOTRE PARTICIPATION</a:t>
            </a:r>
          </a:p>
        </p:txBody>
      </p:sp>
    </p:spTree>
    <p:extLst>
      <p:ext uri="{BB962C8B-B14F-4D97-AF65-F5344CB8AC3E}">
        <p14:creationId xmlns:p14="http://schemas.microsoft.com/office/powerpoint/2010/main" val="254608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BA07D-05C8-48D5-4FBA-21E018871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5417"/>
            <a:ext cx="9144000" cy="543698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FFC000"/>
                </a:solidFill>
                <a:latin typeface="Garamond" panose="02020404030301010803" pitchFamily="18" charset="0"/>
              </a:rPr>
              <a:t>Historique des dossiers suite …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1C96B3-CBB3-CB86-B4A1-DCD6E6739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39115"/>
            <a:ext cx="9144000" cy="5523469"/>
          </a:xfrm>
        </p:spPr>
        <p:txBody>
          <a:bodyPr>
            <a:normAutofit lnSpcReduction="10000"/>
          </a:bodyPr>
          <a:lstStyle/>
          <a:p>
            <a:pPr algn="l"/>
            <a:r>
              <a:rPr lang="fr-FR" b="1" dirty="0">
                <a:solidFill>
                  <a:srgbClr val="00B050"/>
                </a:solidFill>
                <a:latin typeface="Garamond" panose="02020404030301010803" pitchFamily="18" charset="0"/>
              </a:rPr>
              <a:t>2022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14 juin : rencontre conseillé chargé de la ligne 1 du bus-tram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05 septembre : rencontre dircabs 3M – ville et élu centre –ville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11 septembre : rencontre président –maire dans le cadre de l’Antigone des associations « une bouteille au Lez »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06 octobre : rencontre directeur –adjoint responsable de la sécurité et le responsable de la police municipale centre-ville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25 octobre : rencontre élue responsable de l’urbanisme + dircab ville</a:t>
            </a:r>
          </a:p>
          <a:p>
            <a:pPr algn="l"/>
            <a:r>
              <a:rPr lang="fr-FR" b="1" dirty="0">
                <a:solidFill>
                  <a:srgbClr val="00B050"/>
                </a:solidFill>
                <a:latin typeface="Garamond" panose="02020404030301010803" pitchFamily="18" charset="0"/>
              </a:rPr>
              <a:t>2023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70C0"/>
                </a:solidFill>
                <a:latin typeface="Garamond" panose="02020404030301010803" pitchFamily="18" charset="0"/>
              </a:rPr>
              <a:t>mars : retour enquête </a:t>
            </a:r>
            <a:r>
              <a:rPr lang="fr-FR" b="1" dirty="0" err="1">
                <a:solidFill>
                  <a:srgbClr val="0070C0"/>
                </a:solidFill>
                <a:latin typeface="Garamond" panose="02020404030301010803" pitchFamily="18" charset="0"/>
              </a:rPr>
              <a:t>Urbanone</a:t>
            </a:r>
            <a:r>
              <a:rPr lang="fr-FR" b="1" dirty="0">
                <a:solidFill>
                  <a:srgbClr val="0070C0"/>
                </a:solidFill>
                <a:latin typeface="Garamond" panose="02020404030301010803" pitchFamily="18" charset="0"/>
              </a:rPr>
              <a:t> et questionnaire PDM 2030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70C0"/>
                </a:solidFill>
                <a:latin typeface="Garamond" panose="02020404030301010803" pitchFamily="18" charset="0"/>
              </a:rPr>
              <a:t>31 mai : contribution PLUI –climat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70C0"/>
                </a:solidFill>
                <a:latin typeface="Garamond" panose="02020404030301010803" pitchFamily="18" charset="0"/>
              </a:rPr>
              <a:t>02-03 juin : contribution et rencontre opération « Montpellier change avec vous »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fr-FR" b="1" dirty="0">
              <a:solidFill>
                <a:srgbClr val="00B05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fr-FR" b="1" dirty="0">
              <a:solidFill>
                <a:srgbClr val="00B05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fr-F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3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06E35-503D-5FA8-889A-42A62753F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416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C000"/>
                </a:solidFill>
                <a:latin typeface="Garamond" panose="02020404030301010803" pitchFamily="18" charset="0"/>
              </a:rPr>
              <a:t>PROJETS en COURS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4CFC22-5382-F013-5A57-D1BA7AD5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8542"/>
            <a:ext cx="10515600" cy="51884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latin typeface="Garamond" panose="02020404030301010803" pitchFamily="18" charset="0"/>
              </a:rPr>
              <a:t> </a:t>
            </a:r>
            <a:r>
              <a:rPr lang="fr-FR" b="1" dirty="0">
                <a:solidFill>
                  <a:srgbClr val="7030A0"/>
                </a:solidFill>
                <a:latin typeface="Garamond" panose="02020404030301010803" pitchFamily="18" charset="0"/>
              </a:rPr>
              <a:t>service transport logistique : travaux ligne 1 du bus-tram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  <a:latin typeface="Garamond" panose="02020404030301010803" pitchFamily="18" charset="0"/>
              </a:rPr>
              <a:t>En attente rdv à la rentrée septembre 2023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  <a:latin typeface="Garamond" panose="02020404030301010803" pitchFamily="18" charset="0"/>
              </a:rPr>
              <a:t> (question : quid du stationnement des résidents de Port Juvénal ?)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7030A0"/>
                </a:solidFill>
                <a:latin typeface="Garamond" panose="02020404030301010803" pitchFamily="18" charset="0"/>
              </a:rPr>
              <a:t>Service sécurité : retour préfet suite pétition pour un retour de l’</a:t>
            </a:r>
            <a:r>
              <a:rPr lang="fr-FR" b="1" dirty="0" err="1">
                <a:solidFill>
                  <a:srgbClr val="7030A0"/>
                </a:solidFill>
                <a:latin typeface="Garamond" panose="02020404030301010803" pitchFamily="18" charset="0"/>
              </a:rPr>
              <a:t>Australian</a:t>
            </a:r>
            <a:r>
              <a:rPr lang="fr-FR" b="1" dirty="0">
                <a:solidFill>
                  <a:srgbClr val="7030A0"/>
                </a:solidFill>
                <a:latin typeface="Garamond" panose="02020404030301010803" pitchFamily="18" charset="0"/>
              </a:rPr>
              <a:t> à un statut de bar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7030A0"/>
                </a:solidFill>
                <a:latin typeface="Garamond" panose="02020404030301010803" pitchFamily="18" charset="0"/>
              </a:rPr>
              <a:t>Service urbanisme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7030A0"/>
                </a:solidFill>
                <a:latin typeface="Garamond" panose="02020404030301010803" pitchFamily="18" charset="0"/>
              </a:rPr>
              <a:t>En attente lettre d’intention Région pour participation au financement du prototypage BSO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7030A0"/>
                </a:solidFill>
                <a:latin typeface="Garamond" panose="02020404030301010803" pitchFamily="18" charset="0"/>
              </a:rPr>
              <a:t>Projet Antigone 2 avec le cabinet Ricardo Bofill</a:t>
            </a:r>
          </a:p>
          <a:p>
            <a:pPr marL="0" indent="0">
              <a:buNone/>
            </a:pPr>
            <a:endParaRPr lang="fr-F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F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17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BF4D96-9BBD-B7E9-4C8A-8BF6A461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  <a:latin typeface="Garamond" panose="02020404030301010803" pitchFamily="18" charset="0"/>
              </a:rPr>
              <a:t>PROJETS en COURS suite…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FBF54B-C109-4B34-F1DE-9113810A4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7030A0"/>
                </a:solidFill>
              </a:rPr>
              <a:t>Service centre-ville 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7030A0"/>
                </a:solidFill>
              </a:rPr>
              <a:t>Où en est le retour de la statue de la victoire de Samothrace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7030A0"/>
                </a:solidFill>
              </a:rPr>
              <a:t>Où en est le retour du jet d’eau devant l’hôtel de région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7030A0"/>
                </a:solidFill>
              </a:rPr>
              <a:t>Quand sera nettoyé le LEZ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7030A0"/>
                </a:solidFill>
              </a:rPr>
              <a:t>Quel avenir pour le parking « rénové » qui jouxte le Bistro Romain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7030A0"/>
                </a:solidFill>
              </a:rPr>
              <a:t>Quel avenir pour les 3 palmiers devant la piscine Antigone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806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B98702-D1B0-BE14-6BE2-2BD72A8A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135"/>
            <a:ext cx="10515600" cy="1396314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rgbClr val="FFC000"/>
                </a:solidFill>
                <a:latin typeface="Garamond" panose="02020404030301010803" pitchFamily="18" charset="0"/>
              </a:rPr>
              <a:t>Projets à venir : à prioriser pour un retour à un  quartier apaisé (40 ans après la réalisation d’Antigone)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6F0B76-CF01-62FE-6FAC-3F0510E4F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68"/>
            <a:ext cx="10515600" cy="46817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Rénover et embellir l’esplanade de l’Europe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00B050"/>
                </a:solidFill>
              </a:rPr>
              <a:t>Parking de rhodes livré au bitume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00B050"/>
                </a:solidFill>
              </a:rPr>
              <a:t>Pelouse à l’état de paillasson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00B050"/>
                </a:solidFill>
              </a:rPr>
              <a:t>Terrasse de l’</a:t>
            </a:r>
            <a:r>
              <a:rPr lang="fr-FR" b="1" dirty="0" err="1">
                <a:solidFill>
                  <a:srgbClr val="00B050"/>
                </a:solidFill>
              </a:rPr>
              <a:t>Australian</a:t>
            </a:r>
            <a:r>
              <a:rPr lang="fr-FR" b="1" dirty="0">
                <a:solidFill>
                  <a:srgbClr val="00B050"/>
                </a:solidFill>
              </a:rPr>
              <a:t> et le belvédère « front de Lez »une verrue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00B050"/>
                </a:solidFill>
              </a:rPr>
              <a:t>Descente front de lez dégradé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Créer un parcours confortable du Lez à la comédie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Développer la nature en ville de l’esplanade de l’Europe au Lez</a:t>
            </a:r>
          </a:p>
          <a:p>
            <a:pPr>
              <a:buFont typeface="Wingdings" panose="05000000000000000000" pitchFamily="2" charset="2"/>
              <a:buChar char="v"/>
            </a:pPr>
            <a:endParaRPr lang="fr-FR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fr-FR" b="1" dirty="0">
                <a:solidFill>
                  <a:srgbClr val="0070C0"/>
                </a:solidFill>
              </a:rPr>
              <a:t>« Faire du paysage un bien commun respecté par tous »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Courier New" panose="02070309020205020404" pitchFamily="49" charset="0"/>
              <a:buChar char="o"/>
            </a:pPr>
            <a:endParaRPr lang="fr-FR" dirty="0"/>
          </a:p>
          <a:p>
            <a:pPr>
              <a:buFont typeface="Courier New" panose="02070309020205020404" pitchFamily="49" charset="0"/>
              <a:buChar char="o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73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B36F13-7398-6E28-0FB5-2F11CDA78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FFC000"/>
                </a:solidFill>
                <a:latin typeface="Garamond" panose="02020404030301010803" pitchFamily="18" charset="0"/>
              </a:rPr>
              <a:t>Projets à venir : à prioriser pour un retour à un  quartier apaisé (40 ans après la réalisation d’Antigone) suite…</a:t>
            </a:r>
            <a:endParaRPr lang="fr-FR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43217B-D4CD-52A4-05B5-DE85CBEBB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022"/>
            <a:ext cx="10515600" cy="458294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Devenir un quartier résilient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00B050"/>
                </a:solidFill>
              </a:rPr>
              <a:t>Limiter l’exposition aux nuisances :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Bruit (discothèque- véhicules à + de 30km/h –motos débridées…)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Particules fines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rgbClr val="00B050"/>
                </a:solidFill>
              </a:rPr>
              <a:t>Préserver la qualité de l’air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S’adapter au réchauffement climatique 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Lutter contre le rayonnement solaire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Réimperméabilisation de l’allée desservant la résidence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9365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E382EB-CAC3-5942-FB7A-73B45B6B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97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FFC000"/>
                </a:solidFill>
              </a:rPr>
              <a:t>Contributions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3BD779-7427-A4C0-49D1-4399DD8B0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606"/>
            <a:ext cx="10515600" cy="497835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C00000"/>
                </a:solidFill>
              </a:rPr>
              <a:t>Une approche globale à 3 échelles: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C00000"/>
                </a:solidFill>
              </a:rPr>
              <a:t>Quartier Centre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C00000"/>
                </a:solidFill>
              </a:rPr>
              <a:t>Ensemble urbain Antigone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C00000"/>
                </a:solidFill>
              </a:rPr>
              <a:t>Esplanade de l'Europe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C00000"/>
                </a:solidFill>
              </a:rPr>
              <a:t>Devenir du quartier Antigone 2027-2033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C00000"/>
                </a:solidFill>
              </a:rPr>
              <a:t>La possibilité de rehausser les immeubles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C00000"/>
                </a:solidFill>
              </a:rPr>
              <a:t>La réfection de la toiture avec pose de panneaux solaires et d’isolants aux normes actuelles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C00000"/>
                </a:solidFill>
              </a:rPr>
              <a:t>Améliorer la sécurité dans les sous-sols et devant les entrées en optimisant la vidéo surveillance des lieux concernés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9590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15D0C0-43CD-B4E6-284F-CFEE80326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456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>
                <a:solidFill>
                  <a:srgbClr val="FFC000"/>
                </a:solidFill>
                <a:latin typeface="Garamond" panose="02020404030301010803" pitchFamily="18" charset="0"/>
              </a:rPr>
              <a:t>Contributions suite…</a:t>
            </a:r>
            <a:endParaRPr lang="fr-FR" sz="3200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914116-B17F-D78C-0920-A873B6EA9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686"/>
            <a:ext cx="10515600" cy="5287277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C00000"/>
                </a:solidFill>
              </a:rPr>
              <a:t>Sortir d’un quartier excédé – dangereux et pollué 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C00000"/>
                </a:solidFill>
              </a:rPr>
              <a:t>Dangereux pour la traversée des piétons dans tous les sens dû à l’écartement des 2 stations du tram et celles des bus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C00000"/>
                </a:solidFill>
              </a:rPr>
              <a:t>Obtenir des réponses auprès « des penseurs » de la municipalité : où est la logique d’un tel changement de circulation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C00000"/>
                </a:solidFill>
              </a:rPr>
              <a:t>Re végétalisation arborée sur l’esplanade de l’Europe avec des arbres moyens caduques sur les talus de l’allée centrale menant au Polygone et sur le parterre  des 2 grands espaces verts publics face aux entrées de la résidence Port Juvénal</a:t>
            </a:r>
          </a:p>
          <a:p>
            <a:pPr marL="0" indent="0">
              <a:buNone/>
            </a:pPr>
            <a:r>
              <a:rPr lang="fr-FR" b="1" dirty="0">
                <a:solidFill>
                  <a:srgbClr val="C00000"/>
                </a:solidFill>
              </a:rPr>
              <a:t>- Suppression de l’</a:t>
            </a:r>
            <a:r>
              <a:rPr lang="fr-FR" b="1" dirty="0" err="1">
                <a:solidFill>
                  <a:srgbClr val="C00000"/>
                </a:solidFill>
              </a:rPr>
              <a:t>Australian</a:t>
            </a:r>
            <a:r>
              <a:rPr lang="fr-FR" b="1" dirty="0">
                <a:solidFill>
                  <a:srgbClr val="C000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C00000"/>
                </a:solidFill>
              </a:rPr>
              <a:t>Rattachement du quartier à celui de la Pompignane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C00000"/>
                </a:solidFill>
              </a:rPr>
              <a:t>Présence de marché, de commerces au début d'Antigone , près du Lez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588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B8F885-46F7-0933-217C-D386696A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FFC000"/>
                </a:solidFill>
                <a:latin typeface="Garamond" panose="02020404030301010803" pitchFamily="18" charset="0"/>
              </a:rPr>
              <a:t>Les priorités pour la résidence Port Juvénal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49C736-8F33-CFE2-1256-4C0E124A6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b="1" dirty="0">
                <a:solidFill>
                  <a:srgbClr val="7030A0"/>
                </a:solidFill>
              </a:rPr>
              <a:t>Lutter contre les nuisances et en priorité le bruit de l’</a:t>
            </a:r>
            <a:r>
              <a:rPr lang="fr-FR" b="1" dirty="0" err="1">
                <a:solidFill>
                  <a:srgbClr val="7030A0"/>
                </a:solidFill>
              </a:rPr>
              <a:t>Australian</a:t>
            </a:r>
            <a:r>
              <a:rPr lang="fr-FR" b="1" dirty="0">
                <a:solidFill>
                  <a:srgbClr val="7030A0"/>
                </a:solidFill>
              </a:rPr>
              <a:t> qui empêche l’ouverture des fenêtres en été…</a:t>
            </a:r>
          </a:p>
          <a:p>
            <a:pPr marL="514350" indent="-514350">
              <a:buFont typeface="+mj-lt"/>
              <a:buAutoNum type="arabicPeriod"/>
            </a:pPr>
            <a:r>
              <a:rPr lang="fr-FR" b="1" dirty="0">
                <a:solidFill>
                  <a:srgbClr val="7030A0"/>
                </a:solidFill>
              </a:rPr>
              <a:t>Rénover et embellir le quartier</a:t>
            </a:r>
          </a:p>
          <a:p>
            <a:pPr marL="514350" indent="-514350">
              <a:buFont typeface="+mj-lt"/>
              <a:buAutoNum type="arabicPeriod"/>
            </a:pPr>
            <a:r>
              <a:rPr lang="fr-FR" b="1" dirty="0">
                <a:solidFill>
                  <a:srgbClr val="7030A0"/>
                </a:solidFill>
              </a:rPr>
              <a:t>Lutter contre le réchauffement solaire </a:t>
            </a:r>
          </a:p>
          <a:p>
            <a:pPr marL="514350" indent="-514350">
              <a:buFont typeface="+mj-lt"/>
              <a:buAutoNum type="arabicPeriod"/>
            </a:pPr>
            <a:endParaRPr lang="fr-F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7492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715</Words>
  <Application>Microsoft Office PowerPoint</Application>
  <PresentationFormat>Grand écran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Garamond</vt:lpstr>
      <vt:lpstr>Wingdings</vt:lpstr>
      <vt:lpstr>Thème Office</vt:lpstr>
      <vt:lpstr>Historique des dossiers  AV2E présentés sous l’ère du président –maire Michaël Delafosse voir CR sur le site av2e.fr</vt:lpstr>
      <vt:lpstr>Historique des dossiers suite …</vt:lpstr>
      <vt:lpstr>PROJETS en COURS </vt:lpstr>
      <vt:lpstr>PROJETS en COURS suite…</vt:lpstr>
      <vt:lpstr>Projets à venir : à prioriser pour un retour à un  quartier apaisé (40 ans après la réalisation d’Antigone)</vt:lpstr>
      <vt:lpstr>Projets à venir : à prioriser pour un retour à un  quartier apaisé (40 ans après la réalisation d’Antigone) suite…</vt:lpstr>
      <vt:lpstr>Contributions</vt:lpstr>
      <vt:lpstr>Contributions suite…</vt:lpstr>
      <vt:lpstr>Les priorités pour la résidence Port Juvénal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Historique des dossiers AV2E présentés sous l’ère du président –maire Mikaël Delafosse voir Cr sur le site av2e.fr</dc:title>
  <dc:creator>Michel DEVALLAND</dc:creator>
  <cp:lastModifiedBy>Michel DEVALLAND</cp:lastModifiedBy>
  <cp:revision>9</cp:revision>
  <dcterms:created xsi:type="dcterms:W3CDTF">2023-05-07T08:07:18Z</dcterms:created>
  <dcterms:modified xsi:type="dcterms:W3CDTF">2023-05-16T07:44:58Z</dcterms:modified>
</cp:coreProperties>
</file>