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405A2-1B0B-46CF-4883-F512A1F99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0B4DFD-1F6D-2357-2247-23C0265DD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04A0FF-54DB-CB13-35D1-D9D922BC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C16BB0-98C3-AABD-90FF-ECBE2262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A96125-94BF-8E26-97F0-5F824D72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13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5E614-CA9C-6EF3-129E-978E2A87A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D35FC5-676F-194E-299B-7BB2C3C4C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D92AED-463E-2D16-5978-F8CA8C1A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BD90B6-BB86-B772-EFA2-80341E17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CB2D10-08ED-BCCA-D074-818A4B9A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30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5A10A7D-74D3-557A-CCAE-62EA3832F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82209D-FA39-A019-DA55-1C425D061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DB05F2-0906-77B9-7F8E-BE819F663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080B24-D0F3-CD79-D711-936521E6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B5581E-85BA-B493-CCEE-9D490E4F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41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10C2F-6913-E0A8-2D39-B55D5531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F2A311-1007-416E-4794-2A98B77D7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A3B763-E5C2-224A-F474-ED46F90A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1299AD-B671-8904-A361-304820D9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D7C24A-9FE8-9F81-C77A-AFBE5DC8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90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806CF-D4CF-3574-6A27-2E6F36D62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594230-66FB-6486-3B6D-4ACE02404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9AE67B-D74C-DFB6-D608-CC14F7E4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141E69-9BFD-C79F-CD52-15BD73A41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CB2181-36DD-25A7-E9F2-568B975E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89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15A613-C8F6-AAB9-EB60-0C2EE4E2A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106873-334A-B00A-8DD5-4DF7EEEFF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CCEF7F-7748-C962-68A2-C224A6EB8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01D003-583C-533F-F014-951AAF63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17F934-D502-D5F7-D241-2E5C8B57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0713F5-4CF8-35AB-9250-1B769A81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2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1FDC1-752E-79AB-3D7F-FC2EB32F3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297211-50B1-1D29-AF5C-BEA9D09A4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A57968-EA92-CF85-0AC5-3B65F4AEF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A00DA0-C699-DE6A-8A86-809552F01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577FD5-90A9-626C-5875-493E7C6DA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55A228-BE19-DE3C-B75F-0AEB194F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D42554D-4E7D-601C-AABA-1C44511E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4AD035F-3952-35EB-64B4-5C784909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0BAF9-ECD4-2476-6492-6B8F71F0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CC69CE-7048-1AD5-1C36-1641BBD2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F1DF80-5B67-FF11-CD9B-EA887218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29BBD7B-C172-81CF-7B26-A1903093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76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86282FA-00A7-5361-C106-99509559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00E6C6-9684-455D-4AC7-A325EF04A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7AE5D6-A9FF-3146-A17D-965E1FF0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82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ECC56-3AEB-2BF7-024B-F95BB411A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94B15B-A5BA-6758-95D2-502826F97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C68BE2-05CD-A83A-4E1A-660A19419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ED11D9-CA8B-D0CF-CE11-0B974356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946735-C603-667F-58D3-591E88EF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4A222C-657F-5B8A-FF7F-4D26DAC19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73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58EA6-B9FE-20A6-12BE-C576FA14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D542BE-BA98-094D-CAD0-0A0401FA7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8A7F8C-B7C2-9E34-114F-97BA1EDD8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A4336A-BC33-CCB3-F3C4-00A12892B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F1A097-A1EF-E790-EC98-95428642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68EC11-3072-A032-4591-87D8CFCC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28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83617D3-1A74-5B3D-D1F7-944E71293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A40A39-7D16-CEC8-F527-514BD4936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2B6D07-A9DD-94D4-EBA4-F021F756B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BAE83-D988-4EC7-93CF-AD19B2374651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FC7854-B1AF-F49C-B4B6-B125A2FB1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251FD-82FF-5A6C-ACFF-E75DE3E83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1310-5401-42BF-9033-2873D6742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29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40342F-888D-833F-8795-A1906D0C1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323"/>
            <a:ext cx="9144000" cy="689112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FFC000"/>
                </a:solidFill>
                <a:latin typeface="Garamond" panose="02020404030301010803" pitchFamily="18" charset="0"/>
              </a:rPr>
              <a:t>Un projet associatif : définition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B98CF0-66B0-D732-95C2-B7468F2D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26435"/>
            <a:ext cx="9144000" cy="485029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B050"/>
                </a:solidFill>
                <a:latin typeface="Garamond" panose="02020404030301010803" pitchFamily="18" charset="0"/>
              </a:rPr>
              <a:t>Un projet associatif est la colonne vertébrale de toute association :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Il définit le but , les objectifs, les moyens mis en œuvre pour les atteindre et les valeurs de l’association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Véritable outil de structuration , de développement et de dynamisation , il est à la fois un guide interne et un support clair de communication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Il s’écrit après avoir réalisé et analysé un état des lieux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Le projet associatif évolue en parallèle de la vie de l’association, c’est pourquoi il est important de le redéfinir au fur et à mesure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  <a:latin typeface="Garamond" panose="02020404030301010803" pitchFamily="18" charset="0"/>
              </a:rPr>
              <a:t>Cette redéfinition passe par l’ utilisation d’une évaluation construite en rapport avec le projet</a:t>
            </a:r>
          </a:p>
          <a:p>
            <a:endParaRPr lang="fr-FR" dirty="0"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>
              <a:latin typeface="Garamond" panose="020204040303010108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09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D68836-43EF-B8F3-8F56-B83884EE3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3588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  <a:latin typeface="Garamond" panose="02020404030301010803" pitchFamily="18" charset="0"/>
              </a:rPr>
              <a:t>Le projet associatif exprime à la fois: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F12E01-C1C9-10BD-5727-22266029D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14"/>
            <a:ext cx="10515600" cy="48782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un système de valeurs culturelles partagées , c’est-à-dire des éléments auxquels l’association donne sa préférence et guide ses choix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 une vision de l’avenir en terme de vocation , de mission définie par l’association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Une volonté de parvenir à cette fin qui associe l’ensemble des membres dans la définition même du projet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Les priorités et les axes majeurs pour l’action indiquent les objectifs correspondant à la mission première de l’association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538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0B434-927E-AA40-E0C6-342985EEB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  <a:latin typeface="Garamond" panose="02020404030301010803" pitchFamily="18" charset="0"/>
              </a:rPr>
              <a:t>Quelles différences entre les statuts et le projet associatif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E10834-65EE-1317-1A64-B75C3E2EA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0962"/>
            <a:ext cx="10515600" cy="49660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Les associations ont toutes un ou des objectifs fixés dans l’article 2 des statuts : cet article pose les buts de l’association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Dans un monde, un environnement qui bouge en permanence, les dirigeants de l’association ont intérêt à formaliser leur réflexion dans 1 document , le projet associatif , qui actualise les objectifs et les adapte à ces évolutions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50"/>
                </a:solidFill>
              </a:rPr>
              <a:t>Le projet associatif est le témoignage que l’association réfléchit sur son action et son futur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0070C0"/>
                </a:solidFill>
              </a:rPr>
              <a:t>Le projet associatif est l’esprit de l’association , les statuts en sont le mode opératoire</a:t>
            </a:r>
          </a:p>
        </p:txBody>
      </p:sp>
    </p:spTree>
    <p:extLst>
      <p:ext uri="{BB962C8B-B14F-4D97-AF65-F5344CB8AC3E}">
        <p14:creationId xmlns:p14="http://schemas.microsoft.com/office/powerpoint/2010/main" val="168767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28A26-F3AA-AFFC-BB4D-9EF32FC25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D’où venons nous ? Qui sommes nous ? </a:t>
            </a:r>
            <a:br>
              <a:rPr lang="fr-FR" b="1" dirty="0">
                <a:solidFill>
                  <a:srgbClr val="FFC000"/>
                </a:solidFill>
              </a:rPr>
            </a:br>
            <a:r>
              <a:rPr lang="fr-FR" b="1" dirty="0">
                <a:solidFill>
                  <a:srgbClr val="FFC000"/>
                </a:solidFill>
              </a:rPr>
              <a:t>Où allons nous ?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E46B1EB-C3EC-318C-5A22-A8A4259E0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766" y="2002419"/>
            <a:ext cx="8287472" cy="3842795"/>
          </a:xfrm>
        </p:spPr>
      </p:pic>
    </p:spTree>
    <p:extLst>
      <p:ext uri="{BB962C8B-B14F-4D97-AF65-F5344CB8AC3E}">
        <p14:creationId xmlns:p14="http://schemas.microsoft.com/office/powerpoint/2010/main" val="207355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D7761-A108-888B-C4FD-9B052441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Le document final doit être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C8F3A2-4E25-EF10-BAA7-1466C0D0E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4400" b="1" dirty="0">
                <a:solidFill>
                  <a:srgbClr val="002060"/>
                </a:solidFill>
                <a:latin typeface="Garamond" panose="02020404030301010803" pitchFamily="18" charset="0"/>
              </a:rPr>
              <a:t>Clair et soigné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4400" b="1" dirty="0">
                <a:solidFill>
                  <a:srgbClr val="002060"/>
                </a:solidFill>
                <a:latin typeface="Garamond" panose="02020404030301010803" pitchFamily="18" charset="0"/>
              </a:rPr>
              <a:t>Simple d’accès de lecture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4400" b="1" dirty="0">
                <a:solidFill>
                  <a:srgbClr val="002060"/>
                </a:solidFill>
                <a:latin typeface="Garamond" panose="02020404030301010803" pitchFamily="18" charset="0"/>
              </a:rPr>
              <a:t>Accrocheur dans sa forme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44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FR" sz="4400" b="1" dirty="0">
                <a:solidFill>
                  <a:srgbClr val="00B050"/>
                </a:solidFill>
                <a:latin typeface="Garamond" panose="02020404030301010803" pitchFamily="18" charset="0"/>
              </a:rPr>
              <a:t>Il requiert une large consultation avec le CA et  les adhérents de l’AV2E</a:t>
            </a:r>
          </a:p>
        </p:txBody>
      </p:sp>
    </p:spTree>
    <p:extLst>
      <p:ext uri="{BB962C8B-B14F-4D97-AF65-F5344CB8AC3E}">
        <p14:creationId xmlns:p14="http://schemas.microsoft.com/office/powerpoint/2010/main" val="80610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774DB-46C2-B7CE-CAE6-31AF7793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L’ écriture : à plusieurs mains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62240-F31A-83B5-3EC7-F7228F732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>
                <a:solidFill>
                  <a:srgbClr val="00B0F0"/>
                </a:solidFill>
              </a:rPr>
              <a:t>L’emploi du « nous » est vivement conseillé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B0F0"/>
                </a:solidFill>
              </a:rPr>
              <a:t>Nous pensons que …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B0F0"/>
                </a:solidFill>
              </a:rPr>
              <a:t>Nous visons que …</a:t>
            </a:r>
          </a:p>
          <a:p>
            <a:pPr marL="0" indent="0">
              <a:buNone/>
            </a:pPr>
            <a:endParaRPr lang="fr-FR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fr-FR" b="1" dirty="0">
                <a:solidFill>
                  <a:srgbClr val="00B050"/>
                </a:solidFill>
              </a:rPr>
              <a:t>Le projet associatif doit  refléter les aspirations des membres de l’association 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00B050"/>
                </a:solidFill>
              </a:rPr>
              <a:t>le projet associatif est un document écrit et diffusé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887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CD7B1-0EF9-4317-4A69-9FA47D00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C000"/>
                </a:solidFill>
              </a:rPr>
              <a:t>Le projet associatif s’écrit en 4 temps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5F3F97-C842-9233-1CAA-D75987E3D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600" b="1" dirty="0">
                <a:solidFill>
                  <a:srgbClr val="00B050"/>
                </a:solidFill>
              </a:rPr>
              <a:t>Un état des lieux + un diagnostic des  problématiques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600" b="1" dirty="0">
                <a:solidFill>
                  <a:srgbClr val="00B050"/>
                </a:solidFill>
              </a:rPr>
              <a:t>La détermination des objectifs à partir des valeurs énoncées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600" b="1" dirty="0">
                <a:solidFill>
                  <a:srgbClr val="00B050"/>
                </a:solidFill>
              </a:rPr>
              <a:t>Les moyens à mettre en œuvre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600" b="1" dirty="0">
                <a:solidFill>
                  <a:srgbClr val="00B050"/>
                </a:solidFill>
              </a:rPr>
              <a:t>Les critères d’évaluation de ses actions </a:t>
            </a:r>
          </a:p>
        </p:txBody>
      </p:sp>
    </p:spTree>
    <p:extLst>
      <p:ext uri="{BB962C8B-B14F-4D97-AF65-F5344CB8AC3E}">
        <p14:creationId xmlns:p14="http://schemas.microsoft.com/office/powerpoint/2010/main" val="210162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B4FA852-6815-A50D-45A6-0CE310A3F501}"/>
              </a:ext>
            </a:extLst>
          </p:cNvPr>
          <p:cNvSpPr txBox="1"/>
          <p:nvPr/>
        </p:nvSpPr>
        <p:spPr>
          <a:xfrm>
            <a:off x="1875099" y="3108728"/>
            <a:ext cx="871573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4400" b="1" dirty="0">
                <a:solidFill>
                  <a:srgbClr val="00B0F0"/>
                </a:solidFill>
                <a:latin typeface="Garamond" panose="02020404030301010803" pitchFamily="18" charset="0"/>
              </a:rPr>
              <a:t>MERCI de VOTRE PARTICIPATION à ce MOMENT DE REFLEXION COLLECTIVE</a:t>
            </a:r>
          </a:p>
        </p:txBody>
      </p:sp>
    </p:spTree>
    <p:extLst>
      <p:ext uri="{BB962C8B-B14F-4D97-AF65-F5344CB8AC3E}">
        <p14:creationId xmlns:p14="http://schemas.microsoft.com/office/powerpoint/2010/main" val="594301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425</Words>
  <Application>Microsoft Office PowerPoint</Application>
  <PresentationFormat>Grand écran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Wingdings</vt:lpstr>
      <vt:lpstr>Thème Office</vt:lpstr>
      <vt:lpstr>Un projet associatif : définition</vt:lpstr>
      <vt:lpstr>Le projet associatif exprime à la fois:</vt:lpstr>
      <vt:lpstr>Quelles différences entre les statuts et le projet associatif ?</vt:lpstr>
      <vt:lpstr>D’où venons nous ? Qui sommes nous ?  Où allons nous ?</vt:lpstr>
      <vt:lpstr>Le document final doit être :</vt:lpstr>
      <vt:lpstr>L’ écriture : à plusieurs mains </vt:lpstr>
      <vt:lpstr>Le projet associatif s’écrit en 4 temps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projet associatif : définition</dc:title>
  <dc:creator>Michel DEVALLAND</dc:creator>
  <cp:lastModifiedBy>Michel DEVALLAND</cp:lastModifiedBy>
  <cp:revision>6</cp:revision>
  <dcterms:created xsi:type="dcterms:W3CDTF">2023-05-06T16:01:54Z</dcterms:created>
  <dcterms:modified xsi:type="dcterms:W3CDTF">2023-05-16T06:35:12Z</dcterms:modified>
</cp:coreProperties>
</file>