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86" r:id="rId2"/>
    <p:sldId id="288" r:id="rId3"/>
    <p:sldId id="295" r:id="rId4"/>
    <p:sldId id="297" r:id="rId5"/>
    <p:sldId id="324" r:id="rId6"/>
    <p:sldId id="338" r:id="rId7"/>
    <p:sldId id="298" r:id="rId8"/>
    <p:sldId id="329" r:id="rId9"/>
    <p:sldId id="330" r:id="rId10"/>
    <p:sldId id="370" r:id="rId11"/>
    <p:sldId id="374" r:id="rId12"/>
    <p:sldId id="328" r:id="rId13"/>
    <p:sldId id="331" r:id="rId14"/>
    <p:sldId id="332" r:id="rId15"/>
    <p:sldId id="371" r:id="rId16"/>
    <p:sldId id="335" r:id="rId17"/>
    <p:sldId id="365" r:id="rId18"/>
    <p:sldId id="336" r:id="rId19"/>
    <p:sldId id="345" r:id="rId20"/>
    <p:sldId id="348" r:id="rId21"/>
    <p:sldId id="349" r:id="rId22"/>
    <p:sldId id="350" r:id="rId23"/>
    <p:sldId id="372" r:id="rId24"/>
    <p:sldId id="346" r:id="rId25"/>
    <p:sldId id="373" r:id="rId26"/>
    <p:sldId id="375" r:id="rId27"/>
    <p:sldId id="359" r:id="rId28"/>
    <p:sldId id="354" r:id="rId29"/>
    <p:sldId id="340" r:id="rId30"/>
    <p:sldId id="351" r:id="rId31"/>
    <p:sldId id="343" r:id="rId32"/>
    <p:sldId id="347" r:id="rId33"/>
    <p:sldId id="308" r:id="rId34"/>
    <p:sldId id="364" r:id="rId35"/>
    <p:sldId id="361" r:id="rId36"/>
    <p:sldId id="363" r:id="rId37"/>
    <p:sldId id="366" r:id="rId38"/>
    <p:sldId id="367" r:id="rId39"/>
    <p:sldId id="368" r:id="rId40"/>
    <p:sldId id="369" r:id="rId41"/>
    <p:sldId id="356" r:id="rId42"/>
    <p:sldId id="357" r:id="rId43"/>
    <p:sldId id="302" r:id="rId44"/>
    <p:sldId id="318" r:id="rId45"/>
    <p:sldId id="341" r:id="rId46"/>
    <p:sldId id="319" r:id="rId47"/>
    <p:sldId id="294" r:id="rId48"/>
  </p:sldIdLst>
  <p:sldSz cx="12192000" cy="6858000"/>
  <p:notesSz cx="6889750" cy="100187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26CAFC5-B095-42BD-BAD6-239515C2EAB3}">
          <p14:sldIdLst>
            <p14:sldId id="286"/>
            <p14:sldId id="288"/>
            <p14:sldId id="295"/>
            <p14:sldId id="297"/>
            <p14:sldId id="324"/>
            <p14:sldId id="338"/>
            <p14:sldId id="298"/>
            <p14:sldId id="329"/>
            <p14:sldId id="330"/>
            <p14:sldId id="370"/>
            <p14:sldId id="374"/>
            <p14:sldId id="328"/>
            <p14:sldId id="331"/>
            <p14:sldId id="332"/>
            <p14:sldId id="371"/>
            <p14:sldId id="335"/>
            <p14:sldId id="365"/>
            <p14:sldId id="336"/>
            <p14:sldId id="345"/>
            <p14:sldId id="348"/>
            <p14:sldId id="349"/>
            <p14:sldId id="350"/>
            <p14:sldId id="372"/>
            <p14:sldId id="346"/>
            <p14:sldId id="373"/>
            <p14:sldId id="375"/>
            <p14:sldId id="359"/>
            <p14:sldId id="354"/>
            <p14:sldId id="340"/>
            <p14:sldId id="351"/>
            <p14:sldId id="343"/>
            <p14:sldId id="347"/>
            <p14:sldId id="308"/>
            <p14:sldId id="364"/>
            <p14:sldId id="361"/>
            <p14:sldId id="363"/>
            <p14:sldId id="366"/>
            <p14:sldId id="367"/>
            <p14:sldId id="368"/>
            <p14:sldId id="369"/>
            <p14:sldId id="356"/>
            <p14:sldId id="357"/>
            <p14:sldId id="302"/>
            <p14:sldId id="318"/>
            <p14:sldId id="341"/>
            <p14:sldId id="319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188" cy="501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974" y="0"/>
            <a:ext cx="2985188" cy="501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1001F-57AF-4B7F-B0DF-9B6313111ABA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9134" y="4821297"/>
            <a:ext cx="5511483" cy="39452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7222"/>
            <a:ext cx="2985188" cy="501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974" y="9517222"/>
            <a:ext cx="2985188" cy="501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F776C-75C0-4475-BD06-5042B86D8A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35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02AA68-2C42-CF4C-4E26-1A70A1C2F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FCADEC-DC7E-A360-0F3B-CD4AC1B77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654940-1872-92F6-CE41-80F6D3C8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CA1D7-3768-46FB-B9BA-302908764C71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0DAA85-2CD3-1AD0-ACB2-72559D68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317935-E7C0-B8FB-DF5A-9767D5DD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5050-4EAC-40ED-8F96-BEB0095591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92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700B2-F400-9FA4-5F28-6AD23E2C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44813C-662D-503F-48F8-AC28F2CBF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1DFD0D-E15E-28CA-90E1-E2D2BAF7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CA1D7-3768-46FB-B9BA-302908764C71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791782-18AB-F2BC-01F8-078B76C66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39EE00-EBD5-7DFC-FF8B-CF620AB6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5050-4EAC-40ED-8F96-BEB0095591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26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ED898B1-5FBC-484E-6FEB-C561E7D37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92FB6B-27D3-26F4-22DB-AC2455AF9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15337C-41BC-7F25-38A0-83B359500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CA1D7-3768-46FB-B9BA-302908764C71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B2EEC4-BC2A-3178-B617-0C6F4355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E37539-61D1-3720-1B30-501B6B5E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5050-4EAC-40ED-8F96-BEB0095591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34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56001-1BC8-639B-9E4D-951C181EB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5384D5-DAA2-90E9-65AC-EB8E741E1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14B350-B62F-D52A-4FBC-BD1045C1F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CA1D7-3768-46FB-B9BA-302908764C71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C7F14F-60C8-42F3-803E-74C29C7F6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20A6EF-4C75-5F80-54F6-5D40FFA1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5050-4EAC-40ED-8F96-BEB0095591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13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DC7C6B-CF78-13D5-5B71-5695070C2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1817F7-96AE-4214-1985-BF9EC5953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31DD3D-88BC-99C9-96C5-F522F9B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CA1D7-3768-46FB-B9BA-302908764C71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811B9C-62AF-57D4-6ECB-718AC1DC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F7C39C-4A4C-BACC-A13D-F5316A82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5050-4EAC-40ED-8F96-BEB0095591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31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E63BEA-8225-02BE-D1F8-6C74284C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652559-9E75-C106-F707-D9C165326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21BA28-85FE-D553-86E0-01741A626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992733-E7D9-E845-0627-01BE4539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CA1D7-3768-46FB-B9BA-302908764C71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B86659-819F-B0A6-318F-1867D6121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523706-FEAC-3B3B-3F2F-DA23DB5A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5050-4EAC-40ED-8F96-BEB0095591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8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875650-C322-01AF-520E-9D4DA70D1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DF821B-5F20-FC5D-C8E1-58E5EC1B8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B0F10BD-75E8-59B6-EFE1-757B60161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E822BEF-70D6-1B72-B661-0F916D768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74A7A6C-2B2B-F005-E0E7-2C88406FAD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BEB384-F97B-1E14-D33E-47E457BA5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CA1D7-3768-46FB-B9BA-302908764C71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FB90A9-EB60-445A-3A17-9FF699DD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1A295A-EF3D-EBF6-8B65-68D1EADA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5050-4EAC-40ED-8F96-BEB0095591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3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CBCA1A-9AA9-6B64-3AAE-13A048216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535C1D9-F57A-D6CA-3315-F6BC55E00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CA1D7-3768-46FB-B9BA-302908764C71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1434E9-BEA0-5E17-579D-411AFD30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4DAD09-8DBC-6D66-B793-A2BCA1D1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5050-4EAC-40ED-8F96-BEB0095591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803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21116E-B4E3-3545-222A-448E6E8E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CA1D7-3768-46FB-B9BA-302908764C71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E72F24B-6E95-BE6F-25DD-EACF9336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356ADD-7AD1-B11A-4887-531167FA3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5050-4EAC-40ED-8F96-BEB0095591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746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CF4BF-221C-36C0-02E2-C1C1808A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C9BAD1-A092-3C2C-9729-EF9B75151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7D851C-D0EB-3615-BA6F-B8DCA691D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67135F-8A66-F25C-EC94-686BCDB0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CA1D7-3768-46FB-B9BA-302908764C71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06F248-4DA6-A9A0-B4F6-4A3FE8BFF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A1F437-FDFC-DF9E-306B-EE4F0E87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5050-4EAC-40ED-8F96-BEB0095591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04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12BEE5-084A-0803-5B61-6C0499BF5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B9E66DE-F897-C159-F16B-5A3594330D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3D0FB4-3E48-A503-6145-2BE481D50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84541A-3FD9-0C69-053C-071902F3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CA1D7-3768-46FB-B9BA-302908764C71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29924A-6EED-B60B-36D4-2B2DDCC60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BDEA2D-188E-FA06-D0A0-1B3371FA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5050-4EAC-40ED-8F96-BEB0095591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219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75E5DB3-77DC-BD3B-8CBF-D1A28BEC4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CBE9DD-9171-56C9-FF58-A52666EF9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9D343E-7416-761B-7F00-C12FB050E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CA1D7-3768-46FB-B9BA-302908764C71}" type="datetimeFigureOut">
              <a:rPr lang="fr-FR" smtClean="0"/>
              <a:t>05/04/2025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D350F1-F410-5798-2339-9D449EEAC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A0AD43-B36F-74B3-648C-8EE7AAB04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05050-4EAC-40ED-8F96-BEB0095591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27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v2e.fr/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preplainte-en-ligne.gouv.fr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eb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,montpellier.fr/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tpellier.fr/" TargetMode="External"/><Relationship Id="rId2" Type="http://schemas.openxmlformats.org/officeDocument/2006/relationships/hyperlink" Target="http://www,montpellier.f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9147EA-A46B-D609-C724-B533DE66B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2021"/>
          </a:xfrm>
        </p:spPr>
        <p:txBody>
          <a:bodyPr>
            <a:noAutofit/>
          </a:bodyPr>
          <a:lstStyle/>
          <a:p>
            <a:pPr algn="ctr"/>
            <a:r>
              <a:rPr lang="fr-FR" sz="4800" b="1" dirty="0">
                <a:solidFill>
                  <a:srgbClr val="0070C0"/>
                </a:solidFill>
                <a:latin typeface="Garamond" panose="02020404030301010803" pitchFamily="18" charset="0"/>
              </a:rPr>
              <a:t>AV2E Association Vivre Esplanade de l’Europe </a:t>
            </a:r>
            <a:br>
              <a:rPr lang="fr-FR" sz="4800" dirty="0">
                <a:solidFill>
                  <a:srgbClr val="0070C0"/>
                </a:solidFill>
                <a:latin typeface="Garamond" panose="02020404030301010803" pitchFamily="18" charset="0"/>
              </a:rPr>
            </a:br>
            <a:r>
              <a:rPr lang="fr-FR" sz="4800" dirty="0">
                <a:solidFill>
                  <a:srgbClr val="00B0F0"/>
                </a:solidFill>
                <a:latin typeface="Garamond" panose="02020404030301010803" pitchFamily="18" charset="0"/>
              </a:rPr>
              <a:t> </a:t>
            </a:r>
            <a:r>
              <a:rPr lang="fr-FR" b="1" i="1" dirty="0">
                <a:solidFill>
                  <a:srgbClr val="00B0F0"/>
                </a:solidFill>
                <a:latin typeface="Garamond" panose="02020404030301010803" pitchFamily="18" charset="0"/>
              </a:rPr>
              <a:t>à votre service depuis 2010-15 ans déjà…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2FE13DB-3658-949B-C837-25288AE73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81" y="2713123"/>
            <a:ext cx="6406238" cy="377975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9650BA-2533-D926-19E6-6E2BF4EE9AAD}"/>
              </a:ext>
            </a:extLst>
          </p:cNvPr>
          <p:cNvSpPr/>
          <p:nvPr/>
        </p:nvSpPr>
        <p:spPr>
          <a:xfrm>
            <a:off x="2858298" y="2967335"/>
            <a:ext cx="647542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AV2E </a:t>
            </a:r>
          </a:p>
          <a:p>
            <a:pPr algn="ctr"/>
            <a:r>
              <a:rPr lang="fr-FR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A</a:t>
            </a:r>
            <a:r>
              <a:rPr lang="fr-FR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ssociation Vivre Esplanade de l’Europe </a:t>
            </a:r>
          </a:p>
        </p:txBody>
      </p:sp>
    </p:spTree>
    <p:extLst>
      <p:ext uri="{BB962C8B-B14F-4D97-AF65-F5344CB8AC3E}">
        <p14:creationId xmlns:p14="http://schemas.microsoft.com/office/powerpoint/2010/main" val="1004679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A457C-EBE3-7D4A-4449-D9740A3A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  <a:latin typeface="Garamond" panose="02020404030301010803" pitchFamily="18" charset="0"/>
              </a:rPr>
              <a:t>Dernier tag côté rue </a:t>
            </a:r>
            <a:r>
              <a:rPr lang="fr-FR" sz="4000" b="1" dirty="0" err="1">
                <a:solidFill>
                  <a:srgbClr val="7030A0"/>
                </a:solidFill>
                <a:latin typeface="Garamond" panose="02020404030301010803" pitchFamily="18" charset="0"/>
              </a:rPr>
              <a:t>J.Cartier</a:t>
            </a:r>
            <a:endParaRPr lang="fr-FR" sz="4000" b="1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503978-6045-F141-137E-09327BCA1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895755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C017F3-D731-24EC-7130-C7B88B46F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  <a:latin typeface="Garamond" panose="02020404030301010803" pitchFamily="18" charset="0"/>
              </a:rPr>
              <a:t>Application de la théorie « de la vitre brisée»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4B9563-08B7-E847-DE92-70472F1EA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000" b="1" dirty="0"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fr-FR" sz="4000" b="1" dirty="0"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Si une vitre n'est pas réparée, d'autres seront très vite brisées .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Si les incivilités ne sont pas contrées, elles vont proliférer</a:t>
            </a:r>
            <a:endParaRPr lang="fr-FR" sz="4000" dirty="0"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223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720C49-DB4E-E473-75C3-68774312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7030A0"/>
                </a:solidFill>
                <a:latin typeface="Garamond" panose="02020404030301010803" pitchFamily="18" charset="0"/>
              </a:rPr>
              <a:t>Actions 2024- 2025 </a:t>
            </a:r>
            <a:br>
              <a:rPr lang="fr-FR" sz="3600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fr-FR" sz="3600" b="1" dirty="0">
                <a:solidFill>
                  <a:srgbClr val="7030A0"/>
                </a:solidFill>
                <a:latin typeface="Garamond" panose="02020404030301010803" pitchFamily="18" charset="0"/>
              </a:rPr>
              <a:t>les 35 ans de Port Juvénal et les 15 ans de l’AV2E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3890AB-0A15-1040-BABB-2B537F2C43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dirty="0">
                <a:solidFill>
                  <a:srgbClr val="00B050"/>
                </a:solidFill>
                <a:latin typeface="Garamond" panose="02020404030301010803" pitchFamily="18" charset="0"/>
              </a:rPr>
              <a:t>Ecriture de l’histoire de vie de 13 résidents copropriétaires</a:t>
            </a:r>
          </a:p>
          <a:p>
            <a:endParaRPr lang="fr-FR" b="1" dirty="0">
              <a:solidFill>
                <a:srgbClr val="00B050"/>
              </a:solidFill>
              <a:latin typeface="Garamond" panose="02020404030301010803" pitchFamily="18" charset="0"/>
            </a:endParaRPr>
          </a:p>
          <a:p>
            <a:r>
              <a:rPr lang="fr-FR" b="1" dirty="0">
                <a:solidFill>
                  <a:srgbClr val="00B050"/>
                </a:solidFill>
                <a:latin typeface="Garamond" panose="02020404030301010803" pitchFamily="18" charset="0"/>
              </a:rPr>
              <a:t>Exposition photos des 21 et 22 avril </a:t>
            </a:r>
          </a:p>
          <a:p>
            <a:pPr marL="0" indent="0">
              <a:buNone/>
            </a:pPr>
            <a:endParaRPr lang="fr-FR" b="1" dirty="0">
              <a:solidFill>
                <a:srgbClr val="00B050"/>
              </a:solidFill>
              <a:latin typeface="Garamond" panose="02020404030301010803" pitchFamily="18" charset="0"/>
            </a:endParaRPr>
          </a:p>
          <a:p>
            <a:r>
              <a:rPr lang="fr-FR" b="1" dirty="0">
                <a:solidFill>
                  <a:srgbClr val="00B050"/>
                </a:solidFill>
                <a:latin typeface="Garamond" panose="02020404030301010803" pitchFamily="18" charset="0"/>
              </a:rPr>
              <a:t>Le 21 au soir :Une pièce de théâtre sur Antigone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0B050"/>
                </a:solidFill>
                <a:latin typeface="Garamond" panose="02020404030301010803" pitchFamily="18" charset="0"/>
              </a:rPr>
              <a:t> </a:t>
            </a:r>
          </a:p>
          <a:p>
            <a:r>
              <a:rPr lang="fr-FR" b="1" dirty="0">
                <a:solidFill>
                  <a:srgbClr val="00B050"/>
                </a:solidFill>
                <a:latin typeface="Garamond" panose="02020404030301010803" pitchFamily="18" charset="0"/>
              </a:rPr>
              <a:t>Le 22 : vide –greniers en majesté place de la Victoire de Samothrace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4F63C51-A28A-3104-41A2-9F6B849651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56" y="1825625"/>
            <a:ext cx="4927487" cy="4351338"/>
          </a:xfrm>
        </p:spPr>
      </p:pic>
    </p:spTree>
    <p:extLst>
      <p:ext uri="{BB962C8B-B14F-4D97-AF65-F5344CB8AC3E}">
        <p14:creationId xmlns:p14="http://schemas.microsoft.com/office/powerpoint/2010/main" val="3505812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9383B0-967A-5985-985D-B9B90D59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6232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  <a:t>Actions 2024- 2025  - AG des 9 copropriétés -</a:t>
            </a:r>
            <a:b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9C5030-76AD-7620-8EE1-B244B72BA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73629"/>
            <a:ext cx="5181600" cy="4903334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chemeClr val="accent6"/>
                </a:solidFill>
                <a:latin typeface="Garamond" panose="02020404030301010803" pitchFamily="18" charset="0"/>
              </a:rPr>
              <a:t>L’arrosage de la pelouse </a:t>
            </a:r>
          </a:p>
          <a:p>
            <a:pPr marL="0" indent="0">
              <a:buNone/>
            </a:pPr>
            <a:r>
              <a:rPr lang="fr-FR" b="1" dirty="0">
                <a:latin typeface="Garamond" panose="02020404030301010803" pitchFamily="18" charset="0"/>
              </a:rPr>
              <a:t>-  arrêté préfectoral du 01 juin 2023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chemeClr val="accent5"/>
                </a:solidFill>
                <a:latin typeface="Garamond" panose="02020404030301010803" pitchFamily="18" charset="0"/>
              </a:rPr>
              <a:t> </a:t>
            </a:r>
            <a:r>
              <a:rPr lang="fr-FR" b="1" dirty="0">
                <a:solidFill>
                  <a:schemeClr val="accent1"/>
                </a:solidFill>
                <a:latin typeface="Garamond" panose="02020404030301010803" pitchFamily="18" charset="0"/>
              </a:rPr>
              <a:t>le retour du jet d’eau </a:t>
            </a:r>
          </a:p>
          <a:p>
            <a:pPr>
              <a:buFontTx/>
              <a:buChar char="-"/>
            </a:pPr>
            <a:r>
              <a:rPr lang="fr-FR" b="1" dirty="0">
                <a:latin typeface="Garamond" panose="02020404030301010803" pitchFamily="18" charset="0"/>
              </a:rPr>
              <a:t>Attendre le curage du Lez </a:t>
            </a:r>
          </a:p>
          <a:p>
            <a:pPr>
              <a:buFontTx/>
              <a:buChar char="-"/>
            </a:pPr>
            <a:r>
              <a:rPr lang="fr-FR" b="1" dirty="0">
                <a:latin typeface="Garamond" panose="02020404030301010803" pitchFamily="18" charset="0"/>
              </a:rPr>
              <a:t>Accord des politiques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chemeClr val="accent2"/>
                </a:solidFill>
                <a:latin typeface="Garamond" panose="02020404030301010803" pitchFamily="18" charset="0"/>
              </a:rPr>
              <a:t>Eclairage public des entrées</a:t>
            </a:r>
          </a:p>
          <a:p>
            <a:pPr marL="0" indent="0">
              <a:buNone/>
            </a:pPr>
            <a:r>
              <a:rPr lang="fr-FR" b="1" dirty="0">
                <a:latin typeface="Garamond" panose="02020404030301010803" pitchFamily="18" charset="0"/>
              </a:rPr>
              <a:t>- Du ressort de la copropriété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rgbClr val="FF0000"/>
                </a:solidFill>
                <a:latin typeface="Garamond" panose="02020404030301010803" pitchFamily="18" charset="0"/>
              </a:rPr>
              <a:t>Protection piétons rue Poséidon</a:t>
            </a:r>
          </a:p>
          <a:p>
            <a:pPr marL="0" indent="0">
              <a:buNone/>
            </a:pPr>
            <a:r>
              <a:rPr lang="fr-FR" b="1" dirty="0">
                <a:latin typeface="Garamond" panose="02020404030301010803" pitchFamily="18" charset="0"/>
              </a:rPr>
              <a:t>- Pose de barrières –de potelets et retour de l’îlot : refusés par 3M</a:t>
            </a:r>
          </a:p>
          <a:p>
            <a:pPr marL="0" indent="0">
              <a:buNone/>
            </a:pP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557FB66-0E9A-312A-8EE6-3F71538CE7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387929"/>
            <a:ext cx="3727252" cy="4789034"/>
          </a:xfrm>
        </p:spPr>
      </p:pic>
    </p:spTree>
    <p:extLst>
      <p:ext uri="{BB962C8B-B14F-4D97-AF65-F5344CB8AC3E}">
        <p14:creationId xmlns:p14="http://schemas.microsoft.com/office/powerpoint/2010/main" val="1213621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55F5CA-9E22-B2A1-71E8-372CE00A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  <a:t>Actions 2024- 2025  - ligne 1 du </a:t>
            </a:r>
            <a:r>
              <a:rPr lang="fr-FR" sz="4400" b="1" dirty="0" err="1">
                <a:solidFill>
                  <a:srgbClr val="7030A0"/>
                </a:solidFill>
                <a:latin typeface="Garamond" panose="02020404030301010803" pitchFamily="18" charset="0"/>
              </a:rPr>
              <a:t>bustram</a:t>
            </a:r>
            <a: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  <a:t> -</a:t>
            </a:r>
            <a:b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70138F-4324-5E08-6292-2EC3D9A94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06286"/>
            <a:ext cx="5181600" cy="487067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sz="3200" b="1" dirty="0">
                <a:solidFill>
                  <a:schemeClr val="accent2"/>
                </a:solidFill>
                <a:latin typeface="Garamond" panose="02020404030301010803" pitchFamily="18" charset="0"/>
              </a:rPr>
              <a:t>information des résidents sur l’évolution des travaux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sz="3200" b="1" dirty="0">
                <a:solidFill>
                  <a:schemeClr val="accent3"/>
                </a:solidFill>
                <a:latin typeface="Garamond" panose="02020404030301010803" pitchFamily="18" charset="0"/>
              </a:rPr>
              <a:t>Intermédiation pour la gestion des conteneurs poubelles et des encombrants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sz="3200" b="1" dirty="0">
                <a:solidFill>
                  <a:schemeClr val="accent1"/>
                </a:solidFill>
                <a:latin typeface="Garamond" panose="02020404030301010803" pitchFamily="18" charset="0"/>
              </a:rPr>
              <a:t>Modification – Protection de la piste cyclable </a:t>
            </a:r>
            <a:r>
              <a:rPr lang="fr-FR" sz="3200" b="1" dirty="0">
                <a:latin typeface="Garamond" panose="02020404030301010803" pitchFamily="18" charset="0"/>
              </a:rPr>
              <a:t>(qui a l’origine passait le long de la résidence)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sz="3200" b="1" dirty="0">
                <a:solidFill>
                  <a:srgbClr val="FF0000"/>
                </a:solidFill>
                <a:latin typeface="Garamond" panose="02020404030301010803" pitchFamily="18" charset="0"/>
              </a:rPr>
              <a:t>Sécurisation du square avec la demande de pose d’une  caméra de vidéosurveillance</a:t>
            </a:r>
          </a:p>
          <a:p>
            <a:pPr marL="0" indent="0">
              <a:buNone/>
            </a:pPr>
            <a:endParaRPr lang="fr-FR" b="1" dirty="0">
              <a:solidFill>
                <a:schemeClr val="accent3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FAABC9E-5A4B-BC12-376D-D9A771786A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00200"/>
            <a:ext cx="5181600" cy="4344194"/>
          </a:xfrm>
        </p:spPr>
      </p:pic>
    </p:spTree>
    <p:extLst>
      <p:ext uri="{BB962C8B-B14F-4D97-AF65-F5344CB8AC3E}">
        <p14:creationId xmlns:p14="http://schemas.microsoft.com/office/powerpoint/2010/main" val="2854688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DD7E57-684B-1B07-398E-77FAE96A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  <a:latin typeface="Garamond" panose="02020404030301010803" pitchFamily="18" charset="0"/>
              </a:rPr>
              <a:t>Parcelle laissée à l’abandon angle rues </a:t>
            </a:r>
            <a:r>
              <a:rPr lang="fr-FR" sz="4000" b="1" dirty="0" err="1">
                <a:solidFill>
                  <a:srgbClr val="7030A0"/>
                </a:solidFill>
                <a:latin typeface="Garamond" panose="02020404030301010803" pitchFamily="18" charset="0"/>
              </a:rPr>
              <a:t>J.Cartier</a:t>
            </a:r>
            <a:r>
              <a:rPr lang="fr-FR" sz="4000" b="1" dirty="0">
                <a:solidFill>
                  <a:srgbClr val="7030A0"/>
                </a:solidFill>
                <a:latin typeface="Garamond" panose="02020404030301010803" pitchFamily="18" charset="0"/>
              </a:rPr>
              <a:t> – Port Juvénal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8670D65-4DC7-C2A1-F054-7F4961731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326941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7C6D73A-62FF-DA1E-393F-FE7EC84E3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8"/>
          </a:xfrm>
        </p:spPr>
        <p:txBody>
          <a:bodyPr>
            <a:normAutofit fontScale="90000"/>
          </a:bodyPr>
          <a:lstStyle/>
          <a:p>
            <a:b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  <a:t>Actions 2024- 2025  - dans le cadre du FISE-</a:t>
            </a:r>
            <a:b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55EB86-7202-3D43-D4B3-E54D33AE33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3500" b="1" dirty="0">
                <a:solidFill>
                  <a:schemeClr val="accent1"/>
                </a:solidFill>
              </a:rPr>
              <a:t>Les participants ont noté une avancée notoire due aux réunions de débriefing </a:t>
            </a:r>
            <a:r>
              <a:rPr lang="fr-FR" sz="3500" b="1" dirty="0">
                <a:solidFill>
                  <a:schemeClr val="accent1"/>
                </a:solidFill>
                <a:latin typeface="Garamond" panose="02020404030301010803" pitchFamily="18" charset="0"/>
              </a:rPr>
              <a:t>depuis</a:t>
            </a:r>
            <a:r>
              <a:rPr lang="fr-FR" sz="3500" b="1" dirty="0">
                <a:solidFill>
                  <a:schemeClr val="accent1"/>
                </a:solidFill>
              </a:rPr>
              <a:t> 2017</a:t>
            </a:r>
          </a:p>
          <a:p>
            <a:pPr marL="0" indent="0">
              <a:buNone/>
            </a:pPr>
            <a:endParaRPr lang="fr-FR" sz="3500" b="1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3500" b="1" dirty="0">
                <a:solidFill>
                  <a:schemeClr val="accent1"/>
                </a:solidFill>
              </a:rPr>
              <a:t>Recul des animations vers l’hôtel de ville </a:t>
            </a:r>
          </a:p>
          <a:p>
            <a:pPr>
              <a:buFont typeface="Wingdings" panose="05000000000000000000" pitchFamily="2" charset="2"/>
              <a:buChar char="q"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6594EB2-4A3B-78A5-84E9-A84DB3BCA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6286"/>
            <a:ext cx="5181600" cy="4870677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Sécurité maximale la nuit du samedi soir </a:t>
            </a:r>
          </a:p>
          <a:p>
            <a:pPr marL="0" indent="0">
              <a:buNone/>
            </a:pPr>
            <a:endParaRPr lang="fr-FR" b="1" dirty="0"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Organisation des « 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after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 » au skate-park de Grammont 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b="1" dirty="0"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Mise en œuvre d’un arrêté préfectoral pour encadrer les travaux sur les berges du Lez et la circulation des engins de chantier</a:t>
            </a:r>
          </a:p>
        </p:txBody>
      </p:sp>
    </p:spTree>
    <p:extLst>
      <p:ext uri="{BB962C8B-B14F-4D97-AF65-F5344CB8AC3E}">
        <p14:creationId xmlns:p14="http://schemas.microsoft.com/office/powerpoint/2010/main" val="2144792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86CE8D-49D6-EEEE-E22B-60AE3861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Retour réunion préparatoire FISE 2025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CF5476-51F9-556E-940D-6A635B9CA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1620"/>
            <a:ext cx="5181600" cy="464534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9018EE2-6BC9-3B56-30D0-3CBCB008E1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669380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70DA509-6C68-31F5-023F-DF92F7564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  <a:t>Actions 2024- 2025  - COMMUNICATION -</a:t>
            </a:r>
            <a:b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13DE712-3671-A297-17C1-37308ABA6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91986"/>
            <a:ext cx="5181600" cy="4984977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00B050"/>
                </a:solidFill>
                <a:latin typeface="Garamond" panose="02020404030301010803" pitchFamily="18" charset="0"/>
              </a:rPr>
              <a:t>n°15 et Fin de « l’Echo de Samothrace »  après 5 ans de bons et loyaux services </a:t>
            </a:r>
          </a:p>
          <a:p>
            <a:pPr marL="0" indent="0">
              <a:buNone/>
            </a:pPr>
            <a:endParaRPr lang="fr-FR" b="1" dirty="0">
              <a:solidFill>
                <a:srgbClr val="00B050"/>
              </a:solidFill>
              <a:latin typeface="Garamond" panose="02020404030301010803" pitchFamily="18" charset="0"/>
            </a:endParaRPr>
          </a:p>
          <a:p>
            <a:r>
              <a:rPr lang="fr-FR" b="1" dirty="0">
                <a:solidFill>
                  <a:schemeClr val="accent2"/>
                </a:solidFill>
                <a:latin typeface="Garamond" panose="02020404030301010803" pitchFamily="18" charset="0"/>
              </a:rPr>
              <a:t>Le lettre d’information de l’AV2E n° 1 à 9 : plus réactive – plus centrée sur Port Juvénal - moins coûteuse </a:t>
            </a:r>
          </a:p>
          <a:p>
            <a:pPr marL="0" indent="0">
              <a:buNone/>
            </a:pPr>
            <a:endParaRPr lang="fr-FR" b="1" dirty="0">
              <a:solidFill>
                <a:schemeClr val="accent2"/>
              </a:solidFill>
              <a:latin typeface="Garamond" panose="02020404030301010803" pitchFamily="18" charset="0"/>
            </a:endParaRPr>
          </a:p>
          <a:p>
            <a:r>
              <a:rPr lang="fr-FR" b="1" i="1" dirty="0">
                <a:solidFill>
                  <a:schemeClr val="accent5"/>
                </a:solidFill>
                <a:latin typeface="Garamond" panose="02020404030301010803" pitchFamily="18" charset="0"/>
              </a:rPr>
              <a:t>Site internet </a:t>
            </a:r>
            <a:r>
              <a:rPr lang="fr-FR" b="1" dirty="0">
                <a:solidFill>
                  <a:schemeClr val="accent5"/>
                </a:solidFill>
                <a:latin typeface="Garamond" panose="02020404030301010803" pitchFamily="18" charset="0"/>
              </a:rPr>
              <a:t>: </a:t>
            </a:r>
            <a:r>
              <a:rPr lang="fr-FR" b="1" dirty="0">
                <a:solidFill>
                  <a:schemeClr val="accent5"/>
                </a:solidFill>
                <a:latin typeface="Garamond" panose="02020404030301010803" pitchFamily="18" charset="0"/>
                <a:hlinkClick r:id="rId2"/>
              </a:rPr>
              <a:t>www.av2e.fr</a:t>
            </a:r>
            <a:endParaRPr lang="fr-FR" b="1" dirty="0">
              <a:solidFill>
                <a:schemeClr val="accent5"/>
              </a:solidFill>
              <a:latin typeface="Garamond" panose="02020404030301010803" pitchFamily="18" charset="0"/>
            </a:endParaRPr>
          </a:p>
          <a:p>
            <a:r>
              <a:rPr lang="fr-FR" b="1" i="1" dirty="0">
                <a:solidFill>
                  <a:schemeClr val="accent5"/>
                </a:solidFill>
                <a:latin typeface="Garamond" panose="02020404030301010803" pitchFamily="18" charset="0"/>
              </a:rPr>
              <a:t>Contact: </a:t>
            </a:r>
            <a:r>
              <a:rPr lang="fr-FR" b="1" u="sng" dirty="0">
                <a:solidFill>
                  <a:schemeClr val="accent1"/>
                </a:solidFill>
                <a:latin typeface="Garamond" panose="02020404030301010803" pitchFamily="18" charset="0"/>
              </a:rPr>
              <a:t>contact@av2e.fr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84ED1EBC-4DE5-7345-E9EB-A8A427B0E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8943"/>
            <a:ext cx="5181600" cy="4838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solidFill>
                  <a:schemeClr val="accent1"/>
                </a:solidFill>
              </a:rPr>
              <a:t>Montpellier ville du ¼ d’heure ou sécurisée à l’américaine?</a:t>
            </a:r>
          </a:p>
          <a:p>
            <a:pPr marL="0" indent="0">
              <a:buNone/>
            </a:pPr>
            <a:r>
              <a:rPr lang="fr-FR" dirty="0">
                <a:solidFill>
                  <a:schemeClr val="accent1"/>
                </a:solidFill>
              </a:rPr>
              <a:t>Pour le bonheur de ses résidents Port Juvénal a toujours bénéficié des principes clés de la ville du ¼ d’heure que nous envient beaucoup de quartier: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7030A0"/>
                </a:solidFill>
              </a:rPr>
              <a:t>Tous les services de proximité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7030A0"/>
                </a:solidFill>
              </a:rPr>
              <a:t>Réduction de la dépendance automobile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7030A0"/>
                </a:solidFill>
              </a:rPr>
              <a:t>Vie de quartier renforcée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3310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290721-31DE-E3D7-53EA-96A92FB1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  <a:latin typeface="Garamond" panose="02020404030301010803" pitchFamily="18" charset="0"/>
              </a:rPr>
              <a:t>Actions 2024- 2025  avec la Mairie et la Métropole</a:t>
            </a:r>
            <a:endParaRPr lang="fr-FR" sz="40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0EEE3A-1626-2DE2-BC7A-2BB3F6E28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90537"/>
          </a:xfrm>
        </p:spPr>
        <p:txBody>
          <a:bodyPr/>
          <a:lstStyle/>
          <a:p>
            <a:pPr algn="ctr"/>
            <a:r>
              <a:rPr lang="fr-FR" dirty="0"/>
              <a:t>Bilan sur les 5 ans 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C65FA3-9848-7769-AB93-EBDFC27E2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71700"/>
            <a:ext cx="5157787" cy="4321175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chemeClr val="accent6"/>
                </a:solidFill>
                <a:latin typeface="Garamond" panose="02020404030301010803" pitchFamily="18" charset="0"/>
              </a:rPr>
              <a:t>2020: arrêt du jet d’eau </a:t>
            </a:r>
          </a:p>
          <a:p>
            <a:r>
              <a:rPr lang="fr-FR" b="1" dirty="0">
                <a:solidFill>
                  <a:schemeClr val="accent1"/>
                </a:solidFill>
                <a:latin typeface="Garamond" panose="02020404030301010803" pitchFamily="18" charset="0"/>
              </a:rPr>
              <a:t>2021 : crise Covid retard dans les relations avec la ville </a:t>
            </a:r>
          </a:p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2022 : fête de la musique « france2 » retour animations sur l’esplanade et fin des lisses</a:t>
            </a:r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2023 : suite sécheresse arrêt arrosage pelouse</a:t>
            </a:r>
          </a:p>
          <a:p>
            <a:r>
              <a:rPr lang="fr-FR" b="1" dirty="0">
                <a:solidFill>
                  <a:srgbClr val="FF0000"/>
                </a:solidFill>
                <a:latin typeface="Garamond" panose="02020404030301010803" pitchFamily="18" charset="0"/>
              </a:rPr>
              <a:t>2024 : travaux pour l’ arrivée de la ligne 1 du </a:t>
            </a:r>
            <a:r>
              <a:rPr lang="fr-FR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bustram</a:t>
            </a:r>
            <a:r>
              <a:rPr lang="fr-FR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9E67B4-A2D7-9389-4276-D393B6F4C8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90537"/>
          </a:xfrm>
        </p:spPr>
        <p:txBody>
          <a:bodyPr/>
          <a:lstStyle/>
          <a:p>
            <a:pPr algn="ctr"/>
            <a:r>
              <a:rPr lang="fr-FR" dirty="0"/>
              <a:t>Commentaires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24D6506-C59C-3AAB-91F7-FF932DD3F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02329"/>
            <a:ext cx="5183188" cy="4190546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Garamond" panose="02020404030301010803" pitchFamily="18" charset="0"/>
              </a:rPr>
              <a:t>l’ Esplanade de l’Europe ne figurait pas à l’agenda du mandat actuel du maire </a:t>
            </a:r>
          </a:p>
          <a:p>
            <a:r>
              <a:rPr lang="fr-FR" b="1" dirty="0">
                <a:solidFill>
                  <a:schemeClr val="accent6"/>
                </a:solidFill>
                <a:latin typeface="Garamond" panose="02020404030301010803" pitchFamily="18" charset="0"/>
              </a:rPr>
              <a:t>Fait partie du projet sur la ZAC Bofill : de la place de la comédie au Lez si réélu en 2026</a:t>
            </a:r>
          </a:p>
          <a:p>
            <a:r>
              <a:rPr lang="fr-FR" b="1" dirty="0">
                <a:solidFill>
                  <a:schemeClr val="accent1"/>
                </a:solidFill>
                <a:latin typeface="Garamond" panose="02020404030301010803" pitchFamily="18" charset="0"/>
              </a:rPr>
              <a:t>Mais on a réussi à préserver en état notre quartier malgré les tensions dues à la dynamique urbaine en cours </a:t>
            </a:r>
          </a:p>
        </p:txBody>
      </p:sp>
    </p:spTree>
    <p:extLst>
      <p:ext uri="{BB962C8B-B14F-4D97-AF65-F5344CB8AC3E}">
        <p14:creationId xmlns:p14="http://schemas.microsoft.com/office/powerpoint/2010/main" val="511294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A58349-D460-7C63-D0ED-952DDFB2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B0F0"/>
                </a:solidFill>
                <a:latin typeface="Garamond" panose="02020404030301010803" pitchFamily="18" charset="0"/>
              </a:rPr>
              <a:t>AG AV2E 04 avril 2025</a:t>
            </a:r>
            <a:br>
              <a:rPr lang="fr-FR" b="1" dirty="0">
                <a:solidFill>
                  <a:srgbClr val="00B0F0"/>
                </a:solidFill>
                <a:latin typeface="Garamond" panose="02020404030301010803" pitchFamily="18" charset="0"/>
              </a:rPr>
            </a:br>
            <a:r>
              <a:rPr lang="fr-FR" b="1" dirty="0">
                <a:solidFill>
                  <a:srgbClr val="00B0F0"/>
                </a:solidFill>
                <a:latin typeface="Garamond" panose="02020404030301010803" pitchFamily="18" charset="0"/>
              </a:rPr>
              <a:t>Salle Fernand Pelloutier 17h – 19h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178A93-B1AE-92D5-9D34-8FE10CA73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800" b="1" dirty="0">
                <a:solidFill>
                  <a:srgbClr val="00B050"/>
                </a:solidFill>
                <a:latin typeface="Garamond" panose="02020404030301010803" pitchFamily="18" charset="0"/>
              </a:rPr>
              <a:t>BONJOUR - BIENVENUE </a:t>
            </a:r>
          </a:p>
          <a:p>
            <a:pPr marL="0" indent="0" algn="ctr">
              <a:buNone/>
            </a:pPr>
            <a:r>
              <a:rPr lang="fr-FR" sz="4800" b="1" dirty="0">
                <a:solidFill>
                  <a:srgbClr val="00B050"/>
                </a:solidFill>
                <a:latin typeface="Garamond" panose="02020404030301010803" pitchFamily="18" charset="0"/>
              </a:rPr>
              <a:t>A l’ensemble des </a:t>
            </a:r>
          </a:p>
          <a:p>
            <a:pPr marL="0" indent="0" algn="ctr">
              <a:buNone/>
            </a:pPr>
            <a:r>
              <a:rPr lang="fr-FR" sz="4800" b="1" dirty="0">
                <a:solidFill>
                  <a:srgbClr val="00B050"/>
                </a:solidFill>
                <a:latin typeface="Garamond" panose="02020404030301010803" pitchFamily="18" charset="0"/>
              </a:rPr>
              <a:t>COPROPRIETAIRES </a:t>
            </a:r>
            <a:r>
              <a:rPr lang="fr-FR" sz="4800" b="1" dirty="0" err="1">
                <a:solidFill>
                  <a:srgbClr val="00B050"/>
                </a:solidFill>
                <a:latin typeface="Garamond" panose="02020404030301010803" pitchFamily="18" charset="0"/>
              </a:rPr>
              <a:t>présent.e.s</a:t>
            </a:r>
            <a:r>
              <a:rPr lang="fr-FR" sz="4800" b="1" dirty="0">
                <a:solidFill>
                  <a:srgbClr val="00B05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buNone/>
            </a:pPr>
            <a:r>
              <a:rPr lang="fr-FR" sz="4800" b="1" dirty="0">
                <a:solidFill>
                  <a:srgbClr val="00B050"/>
                </a:solidFill>
                <a:latin typeface="Garamond" panose="02020404030301010803" pitchFamily="18" charset="0"/>
              </a:rPr>
              <a:t>Merci à </a:t>
            </a:r>
            <a:r>
              <a:rPr lang="fr-FR" sz="4800" b="1" dirty="0" err="1">
                <a:solidFill>
                  <a:srgbClr val="00B050"/>
                </a:solidFill>
                <a:latin typeface="Garamond" panose="02020404030301010803" pitchFamily="18" charset="0"/>
              </a:rPr>
              <a:t>ce.lles.ux</a:t>
            </a:r>
            <a:r>
              <a:rPr lang="fr-FR" sz="4800" b="1" dirty="0">
                <a:solidFill>
                  <a:srgbClr val="00B050"/>
                </a:solidFill>
                <a:latin typeface="Garamond" panose="02020404030301010803" pitchFamily="18" charset="0"/>
              </a:rPr>
              <a:t> qui ont donné</a:t>
            </a:r>
          </a:p>
          <a:p>
            <a:pPr marL="0" indent="0" algn="ctr">
              <a:buNone/>
            </a:pPr>
            <a:r>
              <a:rPr lang="fr-FR" sz="4800" b="1" dirty="0">
                <a:solidFill>
                  <a:srgbClr val="00B050"/>
                </a:solidFill>
                <a:latin typeface="Garamond" panose="02020404030301010803" pitchFamily="18" charset="0"/>
              </a:rPr>
              <a:t>Leur  PROCURATION</a:t>
            </a:r>
          </a:p>
        </p:txBody>
      </p:sp>
    </p:spTree>
    <p:extLst>
      <p:ext uri="{BB962C8B-B14F-4D97-AF65-F5344CB8AC3E}">
        <p14:creationId xmlns:p14="http://schemas.microsoft.com/office/powerpoint/2010/main" val="3565428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9D4F6F-583A-6047-7F09-C7783EC90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latin typeface="Garamond" panose="02020404030301010803" pitchFamily="18" charset="0"/>
              </a:rPr>
              <a:t>Ce que nous avons obtenu malgré tout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A304C5C-9ED4-FF4B-EE48-FB77D6DF02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9D441DE-FD40-16D0-114B-2A60593733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677245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D3289F-1996-AB51-A6E9-1A4D89889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latin typeface="Garamond" panose="02020404030301010803" pitchFamily="18" charset="0"/>
              </a:rPr>
              <a:t>Ce que nous avons obtenu malgré tout 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8884F52-3DB1-0AF9-9FF7-295C388FD9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90AB21B0-FDB3-CD10-9F08-4233861D16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043451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528D13-4EF3-F9C5-A1F4-BC63D3378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latin typeface="Garamond" panose="02020404030301010803" pitchFamily="18" charset="0"/>
              </a:rPr>
              <a:t>Ce que nous avons obtenu malgré tout 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F51B0EF-9E86-3E22-0C77-D29C919F0A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92FA61B-BCCA-F2A2-2B0C-BA80A05CD2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4351338"/>
          </a:xfrm>
        </p:spPr>
      </p:pic>
    </p:spTree>
    <p:extLst>
      <p:ext uri="{BB962C8B-B14F-4D97-AF65-F5344CB8AC3E}">
        <p14:creationId xmlns:p14="http://schemas.microsoft.com/office/powerpoint/2010/main" val="995762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2AB2AE-6037-2D22-F728-1B4242972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Programme « bancs à rénover sur Antigone »</a:t>
            </a:r>
            <a:br>
              <a:rPr lang="fr-FR" b="1" dirty="0">
                <a:solidFill>
                  <a:srgbClr val="7030A0"/>
                </a:solidFill>
              </a:rPr>
            </a:br>
            <a:r>
              <a:rPr lang="fr-FR" b="1" dirty="0">
                <a:solidFill>
                  <a:srgbClr val="7030A0"/>
                </a:solidFill>
              </a:rPr>
              <a:t>pour l’étape du tour de France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95D2734-E944-8A66-C7F5-605803FEF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74904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1B72AB-CA05-90CD-E954-ADD15B91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4116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  <a:t>Actions 2024- 2025  - sécurisation Esplanade de l'Europe face à la discothèque 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5648AD-C74D-3C8D-2CA7-5345DA801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6287"/>
            <a:ext cx="5157787" cy="457199"/>
          </a:xfrm>
        </p:spPr>
        <p:txBody>
          <a:bodyPr/>
          <a:lstStyle/>
          <a:p>
            <a:pPr algn="ctr"/>
            <a:r>
              <a:rPr lang="fr-FR" dirty="0"/>
              <a:t>Réunion du 03 février 2025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8AF097-ADCA-0B3D-122C-E8BD737B2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63486"/>
            <a:ext cx="5157787" cy="4729389"/>
          </a:xfrm>
        </p:spPr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sz="2600" b="1" dirty="0">
                <a:solidFill>
                  <a:srgbClr val="7030A0"/>
                </a:solidFill>
                <a:latin typeface="Garamond" panose="02020404030301010803" pitchFamily="18" charset="0"/>
              </a:rPr>
              <a:t>La discothèque doit appliquer l’arrêté préfectoral qui stipule bien que la gestion des flux de clientèle est bien du ressort des responsables d’établissement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2600" b="1" dirty="0">
                <a:solidFill>
                  <a:srgbClr val="7030A0"/>
                </a:solidFill>
                <a:latin typeface="Garamond" panose="02020404030301010803" pitchFamily="18" charset="0"/>
              </a:rPr>
              <a:t>Elle doit mettre en place obligatoirement concernant le service d’alcool:</a:t>
            </a:r>
          </a:p>
          <a:p>
            <a:pPr marL="0" indent="0">
              <a:buNone/>
            </a:pPr>
            <a:r>
              <a:rPr lang="fr-FR" sz="2600" b="1" dirty="0">
                <a:solidFill>
                  <a:srgbClr val="7030A0"/>
                </a:solidFill>
                <a:latin typeface="Garamond" panose="02020404030301010803" pitchFamily="18" charset="0"/>
              </a:rPr>
              <a:t>- </a:t>
            </a:r>
            <a:r>
              <a:rPr lang="fr-FR" sz="2600" b="1" dirty="0">
                <a:solidFill>
                  <a:srgbClr val="FF0000"/>
                </a:solidFill>
                <a:latin typeface="Garamond" panose="02020404030301010803" pitchFamily="18" charset="0"/>
              </a:rPr>
              <a:t>Ne plus en servir 1h1/2 avant la fermeture</a:t>
            </a:r>
          </a:p>
          <a:p>
            <a:pPr>
              <a:buFontTx/>
              <a:buChar char="-"/>
            </a:pPr>
            <a:r>
              <a:rPr lang="fr-FR" sz="2600" b="1" dirty="0">
                <a:solidFill>
                  <a:srgbClr val="FF0000"/>
                </a:solidFill>
                <a:latin typeface="Garamond" panose="02020404030301010803" pitchFamily="18" charset="0"/>
              </a:rPr>
              <a:t>Ne plus en servir à une personne alcoolisée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rgbClr val="7030A0"/>
                </a:solidFill>
                <a:latin typeface="Garamond" panose="02020404030301010803" pitchFamily="18" charset="0"/>
              </a:rPr>
              <a:t>L’activité nocturne est interdite parking de Rhodes par un arrêté municipal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FBD399-000B-E4CA-59B6-CE2BF85A8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6287"/>
            <a:ext cx="5183188" cy="457199"/>
          </a:xfrm>
        </p:spPr>
        <p:txBody>
          <a:bodyPr/>
          <a:lstStyle/>
          <a:p>
            <a:pPr algn="ctr"/>
            <a:r>
              <a:rPr lang="fr-FR" dirty="0"/>
              <a:t>Commentaires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CF49B7A-0674-8388-5551-1666E6B23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63486"/>
            <a:ext cx="5183188" cy="442617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Les dirigeants de la discothèque ont des relations plus que privilégiées sûrement depuis </a:t>
            </a:r>
            <a:r>
              <a:rPr lang="fr-FR" b="1">
                <a:solidFill>
                  <a:schemeClr val="accent5">
                    <a:lumMod val="50000"/>
                  </a:schemeClr>
                </a:solidFill>
              </a:rPr>
              <a:t>longtemps  avec les 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différents acteurs : fonctionnaires chargés du suivi des établissements , SCHST , responsables FISE et autres …</a:t>
            </a:r>
          </a:p>
          <a:p>
            <a:pPr>
              <a:buFont typeface="Wingdings" panose="05000000000000000000" pitchFamily="2" charset="2"/>
              <a:buChar char="ü"/>
            </a:pPr>
            <a:endParaRPr lang="fr-FR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À l’heure actuelle c’est le statu quo </a:t>
            </a:r>
          </a:p>
          <a:p>
            <a:pPr marL="0" indent="0">
              <a:buNone/>
            </a:pPr>
            <a:endParaRPr lang="fr-FR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On a remercié le préfet pour avoir instruit notre pétition et mis au courant de la situation actuelle </a:t>
            </a:r>
          </a:p>
        </p:txBody>
      </p:sp>
    </p:spTree>
    <p:extLst>
      <p:ext uri="{BB962C8B-B14F-4D97-AF65-F5344CB8AC3E}">
        <p14:creationId xmlns:p14="http://schemas.microsoft.com/office/powerpoint/2010/main" val="3722617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64F26-9B06-AC14-04C2-0120DB9B0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  <a:t>Demande éclairage boulodrome face à l’ex maison Antonin Balmés 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33B92F0-84B6-0606-1E2D-23B11137A7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825625"/>
            <a:ext cx="2831903" cy="4351338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F08EF2B-EE48-0804-6B57-877189AC56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471867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A5E21E-BE39-D183-2A34-54566E7E6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00B050"/>
                </a:solidFill>
                <a:latin typeface="Garamond" panose="02020404030301010803" pitchFamily="18" charset="0"/>
              </a:rPr>
              <a:t>Travaux ex-maison Antonin Balmés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DB57870-0FF4-5B1A-7E5E-625C0FD55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212699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B1D67-B88D-1CFA-EDB8-31460BDF5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Garamond" panose="02020404030301010803" pitchFamily="18" charset="0"/>
              </a:rPr>
              <a:t>En attendant ce qu’il faut faire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F40CD0-0CAC-B964-8E97-D464E0966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69386" cy="4486275"/>
          </a:xfrm>
        </p:spPr>
        <p:txBody>
          <a:bodyPr>
            <a:normAutofit lnSpcReduction="10000"/>
          </a:bodyPr>
          <a:lstStyle/>
          <a:p>
            <a:r>
              <a:rPr lang="fr-FR" sz="3200" b="1" dirty="0">
                <a:latin typeface="Garamond" panose="02020404030301010803" pitchFamily="18" charset="0"/>
              </a:rPr>
              <a:t>Appeler la police nationale au 17 – 112</a:t>
            </a:r>
          </a:p>
          <a:p>
            <a:r>
              <a:rPr lang="fr-FR" sz="3200" b="1" dirty="0">
                <a:latin typeface="Garamond" panose="02020404030301010803" pitchFamily="18" charset="0"/>
              </a:rPr>
              <a:t>Appeler les pompiers au 18- 112</a:t>
            </a:r>
          </a:p>
          <a:p>
            <a:r>
              <a:rPr lang="fr-FR" sz="3200" b="1" dirty="0">
                <a:latin typeface="Garamond" panose="02020404030301010803" pitchFamily="18" charset="0"/>
              </a:rPr>
              <a:t>Appeler la police municipale au 04 67 34 88 30</a:t>
            </a:r>
          </a:p>
          <a:p>
            <a:r>
              <a:rPr lang="fr-FR" sz="3200" b="1" dirty="0">
                <a:latin typeface="Garamond" panose="02020404030301010803" pitchFamily="18" charset="0"/>
              </a:rPr>
              <a:t>Faire une demande de patrouille de la police municipale via montpellier.fr (de 07h à 04h du matin en période estivale – 03h autrement)</a:t>
            </a:r>
          </a:p>
          <a:p>
            <a:r>
              <a:rPr lang="fr-FR" sz="3200" b="1" dirty="0">
                <a:latin typeface="Garamond" panose="02020404030301010803" pitchFamily="18" charset="0"/>
              </a:rPr>
              <a:t>Déposer une pré-plainte via le site </a:t>
            </a:r>
            <a:r>
              <a:rPr lang="fr-FR" sz="3200" b="1" i="1" dirty="0">
                <a:latin typeface="Garamond" panose="02020404030301010803" pitchFamily="18" charset="0"/>
              </a:rPr>
              <a:t>: </a:t>
            </a:r>
            <a:r>
              <a:rPr lang="fr-FR" sz="3200" b="1" i="1" dirty="0">
                <a:latin typeface="Garamond" panose="02020404030301010803" pitchFamily="18" charset="0"/>
                <a:hlinkClick r:id="rId2"/>
              </a:rPr>
              <a:t>https://preplainte-en-ligne.gouv.fr</a:t>
            </a:r>
            <a:endParaRPr lang="fr-FR" sz="3200" b="1" i="1" dirty="0">
              <a:latin typeface="Garamond" panose="02020404030301010803" pitchFamily="18" charset="0"/>
            </a:endParaRPr>
          </a:p>
          <a:p>
            <a:r>
              <a:rPr lang="fr-FR" sz="3200" b="1" dirty="0">
                <a:latin typeface="Garamond" panose="02020404030301010803" pitchFamily="18" charset="0"/>
              </a:rPr>
              <a:t>prévenir ou nous mettre en copie l’AV2E : </a:t>
            </a:r>
            <a:r>
              <a:rPr lang="fr-FR" sz="3200" b="1" i="1" u="sng" dirty="0">
                <a:solidFill>
                  <a:srgbClr val="0070C0"/>
                </a:solidFill>
                <a:latin typeface="Garamond" panose="02020404030301010803" pitchFamily="18" charset="0"/>
              </a:rPr>
              <a:t>contact@av2e.fr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100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EC8E27-553C-397C-5ED7-6BEABD8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84061"/>
          </a:xfrm>
        </p:spPr>
        <p:txBody>
          <a:bodyPr>
            <a:noAutofit/>
          </a:bodyPr>
          <a:lstStyle/>
          <a:p>
            <a:pPr algn="ctr"/>
            <a:r>
              <a:rPr lang="fr-FR" sz="2800" b="1" kern="100" dirty="0">
                <a:solidFill>
                  <a:srgbClr val="7030A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audit acoustique pour m</a:t>
            </a:r>
            <a:r>
              <a:rPr lang="fr-FR" sz="2800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esurer objectivement les nuisances sonores de la  discothèque, évaluer la conformité aux normes et mettre en place des actions correctives adaptées</a:t>
            </a:r>
            <a:endParaRPr lang="fr-FR" sz="2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0234E0-F502-7CE5-FCE3-DE2C8468C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9187"/>
            <a:ext cx="5181600" cy="4527776"/>
          </a:xfrm>
        </p:spPr>
        <p:txBody>
          <a:bodyPr>
            <a:normAutofit fontScale="92500" lnSpcReduction="20000"/>
          </a:bodyPr>
          <a:lstStyle/>
          <a:p>
            <a:r>
              <a:rPr lang="fr-FR" sz="3000" b="1" dirty="0">
                <a:solidFill>
                  <a:schemeClr val="accent1"/>
                </a:solidFill>
                <a:latin typeface="Garamond" panose="02020404030301010803" pitchFamily="18" charset="0"/>
              </a:rPr>
              <a:t>Avoir des mesures précises à comparer avec les normes en vigueur</a:t>
            </a:r>
          </a:p>
          <a:p>
            <a:r>
              <a:rPr lang="fr-FR" sz="3000" b="1" dirty="0">
                <a:solidFill>
                  <a:schemeClr val="accent1"/>
                </a:solidFill>
                <a:latin typeface="Garamond" panose="02020404030301010803" pitchFamily="18" charset="0"/>
              </a:rPr>
              <a:t>Constituer un dossier solide (rassemblement de preuves – documentation précise)</a:t>
            </a:r>
          </a:p>
          <a:p>
            <a:r>
              <a:rPr lang="fr-FR" sz="3000" b="1" dirty="0">
                <a:solidFill>
                  <a:schemeClr val="accent1"/>
                </a:solidFill>
                <a:latin typeface="Garamond" panose="02020404030301010803" pitchFamily="18" charset="0"/>
              </a:rPr>
              <a:t>Utiliser l’audit pour engager des démarches administratives – base de médiation</a:t>
            </a:r>
          </a:p>
          <a:p>
            <a:r>
              <a:rPr lang="fr-FR" sz="3000" b="1" dirty="0">
                <a:solidFill>
                  <a:schemeClr val="accent1"/>
                </a:solidFill>
                <a:latin typeface="Garamond" panose="02020404030301010803" pitchFamily="18" charset="0"/>
              </a:rPr>
              <a:t>Appuyer une action judiciaire si nécessaire (preuve en cas de litiges)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1E7FE0-BE12-FDEA-0320-B9BFA9863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9187"/>
            <a:ext cx="5181600" cy="4527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Pensez vous que ce soit utile et intéressant ?</a:t>
            </a:r>
          </a:p>
          <a:p>
            <a:pPr marL="0" indent="0">
              <a:buNone/>
            </a:pPr>
            <a:endParaRPr lang="fr-FR" b="1" dirty="0"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Quand : période du </a:t>
            </a:r>
            <a:r>
              <a:rPr lang="fr-FR" b="1" dirty="0" err="1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Fise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 ou une fin de semaine estivale ?</a:t>
            </a:r>
          </a:p>
          <a:p>
            <a:pPr marL="0" indent="0">
              <a:buNone/>
            </a:pPr>
            <a:endParaRPr lang="fr-FR" b="1" dirty="0"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Coût : 1500€ environ sur 4j 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  <a:latin typeface="Garamond" panose="02020404030301010803" pitchFamily="18" charset="0"/>
              </a:rPr>
              <a:t>Etes vous d’accord pour cet investissement?</a:t>
            </a:r>
          </a:p>
        </p:txBody>
      </p:sp>
    </p:spTree>
    <p:extLst>
      <p:ext uri="{BB962C8B-B14F-4D97-AF65-F5344CB8AC3E}">
        <p14:creationId xmlns:p14="http://schemas.microsoft.com/office/powerpoint/2010/main" val="1124408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47CC20-CA4D-2BCD-8160-087B7AC0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79904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  <a:t>Actions 2024- 2025  - ANIMATION -</a:t>
            </a:r>
            <a:b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03EEFF-4867-11AD-28DA-74CBED5D8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45031"/>
            <a:ext cx="5157787" cy="490537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latin typeface="Garamond" panose="02020404030301010803" pitchFamily="18" charset="0"/>
              </a:rPr>
              <a:t>AV2E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0499A8-F530-6160-82B2-F1E35680D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8171"/>
            <a:ext cx="5157787" cy="4491492"/>
          </a:xfrm>
        </p:spPr>
        <p:txBody>
          <a:bodyPr>
            <a:normAutofit fontScale="70000" lnSpcReduction="20000"/>
          </a:bodyPr>
          <a:lstStyle/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21 avril 2024 : Fête des voisins </a:t>
            </a:r>
          </a:p>
          <a:p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Décembre 2024: Décorations des entrées pour Noël </a:t>
            </a:r>
          </a:p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05 janvier 2025: Concours de galettes des rois</a:t>
            </a:r>
          </a:p>
          <a:p>
            <a:r>
              <a:rPr lang="fr-FR" sz="4000" b="1" dirty="0">
                <a:solidFill>
                  <a:schemeClr val="accent6"/>
                </a:solidFill>
                <a:latin typeface="Garamond" panose="02020404030301010803" pitchFamily="18" charset="0"/>
              </a:rPr>
              <a:t>02 février 2025: Fête de la chandeleur </a:t>
            </a:r>
          </a:p>
          <a:p>
            <a:endParaRPr lang="fr-FR" sz="4000" b="1" dirty="0">
              <a:solidFill>
                <a:schemeClr val="accent6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fr-FR" sz="4000" b="1" dirty="0">
                <a:solidFill>
                  <a:srgbClr val="FF0000"/>
                </a:solidFill>
                <a:latin typeface="Garamond" panose="02020404030301010803" pitchFamily="18" charset="0"/>
              </a:rPr>
              <a:t>Arrêt des animations –sorties</a:t>
            </a:r>
          </a:p>
          <a:p>
            <a:pPr marL="0" indent="0" algn="ctr">
              <a:buNone/>
            </a:pPr>
            <a:r>
              <a:rPr lang="fr-FR" sz="40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À l’exception de la fête des voisins </a:t>
            </a:r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C86EB65-0A01-D523-EF15-18B99AADDF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45031"/>
            <a:ext cx="5183188" cy="490537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latin typeface="Garamond" panose="02020404030301010803" pitchFamily="18" charset="0"/>
              </a:rPr>
              <a:t>MONTPELLIER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C72A1D3-B4AC-B638-6D17-15AA99B2DD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98171"/>
            <a:ext cx="5183188" cy="4491492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4000" b="1" dirty="0">
                <a:solidFill>
                  <a:schemeClr val="accent1"/>
                </a:solidFill>
                <a:latin typeface="Garamond" panose="02020404030301010803" pitchFamily="18" charset="0"/>
              </a:rPr>
              <a:t>13 mai : arrivée de la flamme olympique</a:t>
            </a:r>
          </a:p>
          <a:p>
            <a:pPr>
              <a:buFont typeface="Wingdings" panose="05000000000000000000" pitchFamily="2" charset="2"/>
              <a:buChar char="ü"/>
            </a:pPr>
            <a:endParaRPr lang="fr-FR" sz="40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25 mai : fête du Lez à la MPT Frida Kahlo</a:t>
            </a:r>
          </a:p>
          <a:p>
            <a:pPr>
              <a:buFont typeface="Wingdings" panose="05000000000000000000" pitchFamily="2" charset="2"/>
              <a:buChar char="ü"/>
            </a:pPr>
            <a:endParaRPr lang="fr-FR" sz="4000" b="1" dirty="0"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sz="4000" b="1" dirty="0">
                <a:solidFill>
                  <a:schemeClr val="accent1"/>
                </a:solidFill>
                <a:latin typeface="Garamond" panose="02020404030301010803" pitchFamily="18" charset="0"/>
              </a:rPr>
              <a:t>8 juillet concert d’ouverture de radio-France</a:t>
            </a:r>
          </a:p>
          <a:p>
            <a:pPr marL="0" indent="0">
              <a:buNone/>
            </a:pPr>
            <a:endParaRPr lang="fr-FR" sz="40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19 décembre : inauguration rue Léon Blum « retour à l’origine en rue piétonne »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0022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59D00-21DD-5785-F6A2-3F2F790FF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Garamond" panose="02020404030301010803" pitchFamily="18" charset="0"/>
              </a:rPr>
              <a:t>Election d’</a:t>
            </a:r>
            <a:r>
              <a:rPr lang="fr-FR" b="1" dirty="0" err="1">
                <a:solidFill>
                  <a:srgbClr val="C00000"/>
                </a:solidFill>
                <a:latin typeface="Garamond" panose="02020404030301010803" pitchFamily="18" charset="0"/>
              </a:rPr>
              <a:t>un.e</a:t>
            </a:r>
            <a:r>
              <a:rPr lang="fr-FR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fr-FR" b="1" dirty="0" err="1">
                <a:solidFill>
                  <a:srgbClr val="C00000"/>
                </a:solidFill>
                <a:latin typeface="Garamond" panose="02020404030301010803" pitchFamily="18" charset="0"/>
              </a:rPr>
              <a:t>président.e</a:t>
            </a:r>
            <a:r>
              <a:rPr lang="fr-FR" b="1" dirty="0">
                <a:solidFill>
                  <a:srgbClr val="C00000"/>
                </a:solidFill>
                <a:latin typeface="Garamond" panose="02020404030301010803" pitchFamily="18" charset="0"/>
              </a:rPr>
              <a:t> de séance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2F2791-A211-6A18-7B78-7E8485E96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b="1" dirty="0">
                <a:solidFill>
                  <a:srgbClr val="7030A0"/>
                </a:solidFill>
                <a:latin typeface="Garamond" panose="02020404030301010803" pitchFamily="18" charset="0"/>
              </a:rPr>
              <a:t>Vérifier que l’ assemblée générale se tient dans les règles de l’art et conformément à ce qui est prévu dans les statuts</a:t>
            </a:r>
          </a:p>
        </p:txBody>
      </p:sp>
    </p:spTree>
    <p:extLst>
      <p:ext uri="{BB962C8B-B14F-4D97-AF65-F5344CB8AC3E}">
        <p14:creationId xmlns:p14="http://schemas.microsoft.com/office/powerpoint/2010/main" val="3288651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8645C5-2413-77ED-A355-04AD708E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  <a:t>Quitus rapport moral 2024 - 2025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963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DD7FA-BCF0-206D-157D-C1D0218DE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8BC820-0A42-EEBD-0C91-7DF28F8C4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  <a:latin typeface="Garamond" panose="02020404030301010803" pitchFamily="18" charset="0"/>
              </a:rPr>
              <a:t>Rapport financier 2024 - 2025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6B5172E-E34C-FD5B-5CAB-37E45CDC2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7933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A71F46-12C7-487F-082D-96BFE550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b="1" dirty="0">
                <a:solidFill>
                  <a:srgbClr val="7030A0"/>
                </a:solidFill>
                <a:latin typeface="Garamond" panose="02020404030301010803" pitchFamily="18" charset="0"/>
              </a:rPr>
              <a:t>Quitus rapport financier 2024 - 2025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1236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3F34B-E534-B21C-EB65-CE8B45BC3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  <a:latin typeface="Garamond" panose="02020404030301010803" pitchFamily="18" charset="0"/>
              </a:rPr>
              <a:t>Recueil d’idées d’actions avec discussion ouverte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F9FFCE0-14A5-B15F-150F-E07C9AA26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47" y="1690687"/>
            <a:ext cx="6230679" cy="4348605"/>
          </a:xfrm>
        </p:spPr>
      </p:pic>
    </p:spTree>
    <p:extLst>
      <p:ext uri="{BB962C8B-B14F-4D97-AF65-F5344CB8AC3E}">
        <p14:creationId xmlns:p14="http://schemas.microsoft.com/office/powerpoint/2010/main" val="1285218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EB75BE-3F42-53FC-A04C-BCDB30EB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3585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4000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fr-FR" sz="4000" b="1" dirty="0">
                <a:solidFill>
                  <a:srgbClr val="7030A0"/>
                </a:solidFill>
                <a:latin typeface="Garamond" panose="02020404030301010803" pitchFamily="18" charset="0"/>
              </a:rPr>
              <a:t>« Montpellier change avec Vous 2025 »</a:t>
            </a:r>
            <a:br>
              <a:rPr lang="fr-FR" sz="4000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9A00BA-7089-2635-F250-55F36196F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08710"/>
            <a:ext cx="5181600" cy="5068253"/>
          </a:xfrm>
        </p:spPr>
        <p:txBody>
          <a:bodyPr>
            <a:normAutofit lnSpcReduction="10000"/>
          </a:bodyPr>
          <a:lstStyle/>
          <a:p>
            <a:r>
              <a:rPr lang="fr-FR" sz="2800" b="1" dirty="0">
                <a:solidFill>
                  <a:schemeClr val="accent6"/>
                </a:solidFill>
                <a:latin typeface="Garamond" panose="02020404030301010803" pitchFamily="18" charset="0"/>
              </a:rPr>
              <a:t>Exprimez vous du 24 mars au 13 avril sur 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  <a:hlinkClick r:id="rId2"/>
              </a:rPr>
              <a:t>https://www,</a:t>
            </a:r>
            <a:r>
              <a:rPr lang="fr-FR" sz="2800" b="1" u="sng" dirty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  <a:hlinkClick r:id="rId2"/>
              </a:rPr>
              <a:t>montpellier.fr</a:t>
            </a:r>
            <a:r>
              <a:rPr lang="fr-FR" sz="2800" b="1" u="sng" dirty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fr-FR" sz="2800" b="1" dirty="0">
                <a:solidFill>
                  <a:schemeClr val="accent1"/>
                </a:solidFill>
                <a:latin typeface="Garamond" panose="02020404030301010803" pitchFamily="18" charset="0"/>
              </a:rPr>
              <a:t>onglet : participer</a:t>
            </a:r>
          </a:p>
          <a:p>
            <a:r>
              <a:rPr lang="fr-FR" b="1" dirty="0">
                <a:solidFill>
                  <a:srgbClr val="FF0000"/>
                </a:solidFill>
                <a:latin typeface="Garamond" panose="02020404030301010803" pitchFamily="18" charset="0"/>
              </a:rPr>
              <a:t>Exprimer ses attentes , les difficultés rencontrées , son ressenti …</a:t>
            </a:r>
            <a:endParaRPr lang="fr-FR" sz="2800" b="1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endParaRPr lang="fr-FR" sz="28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4D8F5A-7D64-2B61-A629-A089BEF15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08710"/>
            <a:ext cx="5181600" cy="5068253"/>
          </a:xfrm>
        </p:spPr>
        <p:txBody>
          <a:bodyPr>
            <a:normAutofit lnSpcReduction="10000"/>
          </a:bodyPr>
          <a:lstStyle/>
          <a:p>
            <a:r>
              <a:rPr lang="fr-FR" sz="2800" b="1" dirty="0">
                <a:solidFill>
                  <a:schemeClr val="accent6"/>
                </a:solidFill>
                <a:latin typeface="Garamond" panose="02020404030301010803" pitchFamily="18" charset="0"/>
              </a:rPr>
              <a:t>Venir rencontrer le président-maire les 11 et 12 avril 2025</a:t>
            </a:r>
          </a:p>
          <a:p>
            <a:pPr marL="0" indent="0">
              <a:buNone/>
            </a:pPr>
            <a:endParaRPr lang="fr-FR" sz="2800" b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fr-FR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Sur 3 axes ou +: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 quel  projet , quel avenir pour l’Esplanade de l’Europe 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 comment améliorer la sécurité Esplanade de l’Europe 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Mise en œuvre du guide « du partage de la rue » sur Antigone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2060"/>
                </a:solidFill>
                <a:latin typeface="Garamond" panose="02020404030301010803" pitchFamily="18" charset="0"/>
              </a:rPr>
              <a:t>…</a:t>
            </a:r>
            <a:endParaRPr lang="fr-FR" sz="2800" b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2671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56102-F64F-E819-CC80-930C1ABA6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160"/>
            <a:ext cx="10637520" cy="1790476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Garamond" panose="02020404030301010803" pitchFamily="18" charset="0"/>
              </a:rPr>
              <a:t>Les 11 et 12 avril« Montpellier change avec Vous »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EC059F-4ADB-7DF3-17B3-1D857EFAF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1620"/>
            <a:ext cx="7162800" cy="50520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000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endParaRPr lang="fr-FR" sz="3000" kern="1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200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Vendredi 11 avril 18h 30 </a:t>
            </a:r>
            <a:r>
              <a:rPr lang="fr-FR" sz="22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réunion publique au Théâtre de l’Agora (18 rue Sainte-Ursule) : </a:t>
            </a:r>
            <a:r>
              <a:rPr lang="fr-FR" sz="22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Bilan et perspectives des réalisations et projets du mandat à l’échelle de la ville et de votre quartier.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200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Samedi 12 avril à 10h30 </a:t>
            </a:r>
            <a:r>
              <a:rPr lang="fr-FR" sz="22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balade urbaine de l’Esplanade Charles de Gaulle- au Parc Clémenceau : </a:t>
            </a:r>
            <a:r>
              <a:rPr lang="fr-FR" sz="22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Venez découvrir ou partager votre expertise de proximité lors d’une balade à pied dans votre quartier.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200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Samedi 12 avril à 12h30 </a:t>
            </a:r>
            <a:r>
              <a:rPr lang="fr-FR" sz="22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Apéritif républicain et temps convivial au Parc Clemenceau</a:t>
            </a:r>
            <a:endParaRPr lang="fr-FR" sz="2200" kern="1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200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Samedi 12 avril de 10h à 16h </a:t>
            </a:r>
            <a:r>
              <a:rPr lang="fr-FR" sz="22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kiosque d'information à l'angle de l'avenue Clemenceau et de la rue de Bercy : </a:t>
            </a:r>
            <a:r>
              <a:rPr lang="fr-FR" sz="22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pour rencontrer vos élus et les agents de la Ville et de la Métropole autour d’un café, poser vos questions et faire remonter vos remarques.</a:t>
            </a:r>
          </a:p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3FBDFC1-4944-8781-28E7-8ECC59FD5E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562" y="3162412"/>
            <a:ext cx="2095238" cy="1790476"/>
          </a:xfrm>
        </p:spPr>
      </p:pic>
    </p:spTree>
    <p:extLst>
      <p:ext uri="{BB962C8B-B14F-4D97-AF65-F5344CB8AC3E}">
        <p14:creationId xmlns:p14="http://schemas.microsoft.com/office/powerpoint/2010/main" val="1470473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55E20B-51CE-6992-472A-59CAA2EEB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6485"/>
          </a:xfrm>
        </p:spPr>
        <p:txBody>
          <a:bodyPr>
            <a:normAutofit fontScale="90000"/>
          </a:bodyPr>
          <a:lstStyle/>
          <a:p>
            <a:br>
              <a:rPr lang="fr-FR" sz="4400" b="1" dirty="0">
                <a:solidFill>
                  <a:srgbClr val="FF0000"/>
                </a:solidFill>
                <a:latin typeface="Garamond" panose="02020404030301010803" pitchFamily="18" charset="0"/>
              </a:rPr>
            </a:br>
            <a:r>
              <a:rPr lang="fr-FR" sz="4400" b="1" dirty="0">
                <a:solidFill>
                  <a:srgbClr val="FF0000"/>
                </a:solidFill>
                <a:latin typeface="Garamond" panose="02020404030301010803" pitchFamily="18" charset="0"/>
              </a:rPr>
              <a:t>Février /Mars 2026 : élections municipales  </a:t>
            </a:r>
            <a:br>
              <a:rPr lang="fr-FR" sz="4400" dirty="0">
                <a:latin typeface="Garamond" panose="02020404030301010803" pitchFamily="18" charset="0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1DF670-40C7-BBFE-7ACB-27367AB4B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Présenter un projet pour l’avenir de l’esplanade de l'Europe aux futurs candidats à la mairie</a:t>
            </a:r>
          </a:p>
          <a:p>
            <a:pPr marL="0" indent="0" algn="ctr">
              <a:buNone/>
            </a:pPr>
            <a:endParaRPr lang="fr-FR" sz="3600" b="1" dirty="0">
              <a:solidFill>
                <a:schemeClr val="accent6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fr-FR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Sur 3 axes ou +: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 quel  projet , quel avenir pour l’Esplanade de l’Europe 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 comment améliorer la sécurité Esplanade de l’Europe 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Mise en œuvre du guide « du partage de la rue » sur Antigone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2060"/>
                </a:solidFill>
                <a:latin typeface="Garamond" panose="02020404030301010803" pitchFamily="18" charset="0"/>
              </a:rPr>
              <a:t>…</a:t>
            </a:r>
            <a:endParaRPr lang="fr-FR" sz="2800" b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9557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000E08-AA1C-BAD6-A111-60E68D675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224260" cy="11779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fr-FR" sz="24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 en application du Guide du « PARTAGE de la RUE » </a:t>
            </a:r>
            <a:r>
              <a:rPr lang="fr-FR" sz="2400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sorti le 13 novembre 2024  </a:t>
            </a:r>
            <a:br>
              <a:rPr lang="fr-FR" sz="12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000" b="1" i="1" kern="100" dirty="0">
                <a:solidFill>
                  <a:schemeClr val="accent6">
                    <a:lumMod val="75000"/>
                  </a:schemeClr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Les vulnérables sont d’abord les piétons » </a:t>
            </a:r>
            <a:br>
              <a:rPr lang="fr-FR" sz="2000" b="1" i="1" kern="100" dirty="0">
                <a:solidFill>
                  <a:schemeClr val="accent6">
                    <a:lumMod val="75000"/>
                  </a:schemeClr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000" b="1" i="1" kern="100" dirty="0">
                <a:solidFill>
                  <a:schemeClr val="accent6">
                    <a:lumMod val="75000"/>
                  </a:schemeClr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Les cyclistes doivent mettre pied à terre ou circuler sur les voies dédiées »</a:t>
            </a:r>
            <a:br>
              <a:rPr lang="fr-FR" sz="2000" b="1" i="1" kern="100" dirty="0">
                <a:solidFill>
                  <a:schemeClr val="accent6">
                    <a:lumMod val="75000"/>
                  </a:schemeClr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1800" b="1" i="1" kern="100" dirty="0">
                <a:solidFill>
                  <a:schemeClr val="accent6">
                    <a:lumMod val="75000"/>
                  </a:schemeClr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FE1A1A-4D55-D89D-AF70-391BF7FB9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" y="1543050"/>
            <a:ext cx="10843260" cy="4949825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kern="100" dirty="0">
                <a:solidFill>
                  <a:srgbClr val="009EDE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passages piétons : 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Garamond" panose="02020404030301010803" pitchFamily="18" charset="0"/>
              <a:buChar char="-"/>
              <a:tabLst>
                <a:tab pos="457200" algn="l"/>
              </a:tabLst>
            </a:pPr>
            <a:r>
              <a:rPr lang="fr-FR" sz="18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 ne sont pas régis par des feux tricolores, outre leur signalisation au sol, le guide prévoit un panneau de signalisation routière verticale triangulaire au niveau de chaque passage.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Garamond" panose="02020404030301010803" pitchFamily="18" charset="0"/>
              <a:buChar char="-"/>
              <a:tabLst>
                <a:tab pos="457200" algn="l"/>
              </a:tabLst>
            </a:pPr>
            <a:r>
              <a:rPr lang="fr-FR" sz="18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pose d'une peinture réfléchissante sur les passages protégés, visible de loin par les automobilistes qui ne se dégraderait pas comme la peinture actuelle.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kern="100" dirty="0">
                <a:solidFill>
                  <a:srgbClr val="009EDE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L’aire piétonne – allée De Délos- :  </a:t>
            </a:r>
            <a:r>
              <a:rPr lang="fr-FR" sz="18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Donner à l’allée de Délos, les mêmes droits que l’aire piétonne du centre historique de la ville et la formaliser avec les panneaux de début et fin d’aire piétonne.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kern="100" dirty="0">
                <a:solidFill>
                  <a:srgbClr val="009EDE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piste cyclable derrière la résidence :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Garamond" panose="02020404030301010803" pitchFamily="18" charset="0"/>
              <a:buChar char="-"/>
              <a:tabLst>
                <a:tab pos="457200" algn="l"/>
              </a:tabLst>
            </a:pPr>
            <a:r>
              <a:rPr lang="fr-FR" sz="18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Pose de panneaux piste cyclable obligatoire – fin de piste cyclable.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Garamond" panose="02020404030301010803" pitchFamily="18" charset="0"/>
              <a:buChar char="-"/>
              <a:tabLst>
                <a:tab pos="457200" algn="l"/>
              </a:tabLst>
            </a:pPr>
            <a:r>
              <a:rPr lang="fr-FR" sz="1800" b="1" kern="100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Panneau pied à terre en fin de piste cyclable pour vélos trottinettes électriques et autres ( avec pictogrammes).</a:t>
            </a:r>
            <a:endParaRPr lang="fr-FR" sz="18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514350" indent="-285750">
              <a:lnSpc>
                <a:spcPct val="107000"/>
              </a:lnSpc>
            </a:pPr>
            <a:r>
              <a:rPr lang="fr-FR" sz="1800" b="1" kern="100" dirty="0">
                <a:solidFill>
                  <a:srgbClr val="009EDE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voitures : </a:t>
            </a:r>
            <a:r>
              <a:rPr lang="fr-FR" sz="18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Faire passer à 30km/h le boulevard de « l’aéroport international » pour diminuer le bruit, des motos notamment, la pollution</a:t>
            </a: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1386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BD12EE-2035-D2B9-1232-C5F63939D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 en Sécurité en Tranquillité de l’Esplanade de l’Europe </a:t>
            </a:r>
            <a:br>
              <a:rPr lang="fr-FR" sz="2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800" dirty="0">
              <a:latin typeface="Garamond" panose="02020404030301010803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0C14A-AB8B-4F98-9A5E-C9D6D614E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2990"/>
            <a:ext cx="10515600" cy="5113973"/>
          </a:xfrm>
        </p:spPr>
        <p:txBody>
          <a:bodyPr>
            <a:normAutofit lnSpcReduction="10000"/>
          </a:bodyPr>
          <a:lstStyle/>
          <a:p>
            <a:pPr>
              <a:lnSpc>
                <a:spcPct val="50000"/>
              </a:lnSpc>
              <a:spcAft>
                <a:spcPts val="800"/>
              </a:spcAft>
              <a:buNone/>
            </a:pPr>
            <a:endParaRPr lang="fr-FR" sz="1800" b="1" kern="100" dirty="0">
              <a:solidFill>
                <a:srgbClr val="FF000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50000"/>
              </a:lnSpc>
              <a:spcAft>
                <a:spcPts val="800"/>
              </a:spcAft>
              <a:buNone/>
            </a:pPr>
            <a:r>
              <a:rPr lang="fr-FR" sz="1800" b="1" kern="100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Refaire</a:t>
            </a: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 un comité de suivi des établissements » impartial </a:t>
            </a:r>
          </a:p>
          <a:p>
            <a:pPr>
              <a:lnSpc>
                <a:spcPct val="50000"/>
              </a:lnSpc>
              <a:spcAft>
                <a:spcPts val="800"/>
              </a:spcAft>
              <a:buNone/>
            </a:pPr>
            <a:r>
              <a:rPr lang="fr-FR" sz="1800" b="1" kern="100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Faire respecter la loi </a:t>
            </a: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(décrets départementaux, municipaux…) en faisant :</a:t>
            </a:r>
          </a:p>
          <a:p>
            <a:pPr>
              <a:lnSpc>
                <a:spcPct val="50000"/>
              </a:lnSpc>
              <a:spcAft>
                <a:spcPts val="800"/>
              </a:spcAft>
            </a:pPr>
            <a:r>
              <a:rPr lang="fr-FR" sz="18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appliquer</a:t>
            </a: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l’arrêté préfectoral 2022-05.DS.0356 en son article 14 qui stipule bien que</a:t>
            </a:r>
            <a:r>
              <a:rPr lang="fr-FR" sz="1800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gestion des flux de</a:t>
            </a:r>
          </a:p>
          <a:p>
            <a:pPr marL="0" indent="0">
              <a:lnSpc>
                <a:spcPct val="50000"/>
              </a:lnSpc>
              <a:spcAft>
                <a:spcPts val="800"/>
              </a:spcAft>
              <a:buNone/>
            </a:pPr>
            <a:r>
              <a:rPr lang="fr-FR" sz="1800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clientèle est bien du ressort des responsables d’établissement </a:t>
            </a:r>
            <a:endParaRPr lang="fr-FR" sz="1800" kern="1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50000"/>
              </a:lnSpc>
              <a:spcAft>
                <a:spcPts val="800"/>
              </a:spcAft>
              <a:buNone/>
            </a:pPr>
            <a:r>
              <a:rPr lang="fr-FR" sz="18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mettre en place les 2 mesures concernant le service d’alcool :</a:t>
            </a:r>
            <a:endParaRPr lang="fr-FR" sz="1800" kern="1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50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fr-FR" sz="1800" b="1" kern="100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 plus servir d’alcool 1h ½ avant la fermeture </a:t>
            </a:r>
            <a:endParaRPr lang="fr-FR" sz="1800" kern="1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50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fr-FR" sz="1800" b="1" kern="100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 plus servir d’alcool à une personne alcoolisée</a:t>
            </a:r>
            <a:endParaRPr lang="fr-FR" sz="1800" kern="1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50000"/>
              </a:lnSpc>
              <a:spcAft>
                <a:spcPts val="800"/>
              </a:spcAft>
            </a:pPr>
            <a:r>
              <a:rPr lang="fr-FR" sz="18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appliquer le</a:t>
            </a: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kern="100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délit de délaissement » </a:t>
            </a: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quand une personne vulnérable (alcoolisée – droguée) est livrée à elle </a:t>
            </a:r>
          </a:p>
          <a:p>
            <a:pPr marL="0" indent="0">
              <a:lnSpc>
                <a:spcPct val="50000"/>
              </a:lnSpc>
              <a:spcAft>
                <a:spcPts val="800"/>
              </a:spcAft>
              <a:buNone/>
            </a:pP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-même sans pouvoir se défendre, que les personnes qui laissent faire soient verbalisées</a:t>
            </a:r>
          </a:p>
          <a:p>
            <a:pPr>
              <a:lnSpc>
                <a:spcPct val="50000"/>
              </a:lnSpc>
              <a:spcAft>
                <a:spcPts val="800"/>
              </a:spcAft>
            </a:pPr>
            <a:r>
              <a:rPr lang="fr-FR" sz="18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appliquer</a:t>
            </a: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kern="100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l’arrêté municipal qui interdit l’activité nocturne sur le Parking de Rhodes</a:t>
            </a:r>
            <a:r>
              <a:rPr lang="fr-FR" sz="1800" kern="100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particulier en</a:t>
            </a:r>
          </a:p>
          <a:p>
            <a:pPr marL="0" indent="0">
              <a:lnSpc>
                <a:spcPct val="50000"/>
              </a:lnSpc>
              <a:spcAft>
                <a:spcPts val="800"/>
              </a:spcAft>
              <a:buNone/>
            </a:pP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période estivale</a:t>
            </a:r>
          </a:p>
          <a:p>
            <a:pPr>
              <a:lnSpc>
                <a:spcPct val="50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fr-FR" sz="1800" b="1" kern="100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aller plus loin en termes de prévention surtout en ce qui concerne la consommation d’alcool</a:t>
            </a:r>
            <a:r>
              <a:rPr lang="fr-FR" sz="18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</a:t>
            </a:r>
          </a:p>
          <a:p>
            <a:pPr marL="0" indent="0">
              <a:lnSpc>
                <a:spcPct val="50000"/>
              </a:lnSpc>
              <a:spcAft>
                <a:spcPts val="800"/>
              </a:spcAft>
              <a:buNone/>
            </a:pP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constitue le 1</a:t>
            </a:r>
            <a:r>
              <a:rPr lang="fr-FR" sz="1800" kern="100" baseline="30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problème de soumission chimique et constitue le 1</a:t>
            </a:r>
            <a:r>
              <a:rPr lang="fr-FR" sz="1800" kern="100" baseline="30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facteur responsable des rixes, des violences intra</a:t>
            </a:r>
          </a:p>
          <a:p>
            <a:pPr marL="0" indent="0">
              <a:lnSpc>
                <a:spcPct val="50000"/>
              </a:lnSpc>
              <a:spcAft>
                <a:spcPts val="800"/>
              </a:spcAft>
              <a:buNone/>
            </a:pPr>
            <a:r>
              <a:rPr lang="fr-F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familiales – tapage nocturne – coups de couteaux…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8116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DEDDD1-9FBE-31F9-1444-0BDF2E29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107"/>
            <a:ext cx="10515600" cy="147351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700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Quel avenir pour l’Esplanade de l’Europe et les berges du Lez ?</a:t>
            </a:r>
            <a:br>
              <a:rPr lang="fr-FR" sz="2700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700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Qu’est-il prévu pour « sanctuariser » l’esplanade de l’Europe ? A quand un projet, un courrier, une note, pour informer les résidents des dispositions prises: </a:t>
            </a:r>
            <a:endParaRPr lang="fr-FR" sz="2700" b="1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8B76C1-896C-77F4-8A74-E992F31D5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" y="1825625"/>
            <a:ext cx="11247120" cy="4680268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2300" b="1" kern="100" dirty="0">
                <a:solidFill>
                  <a:schemeClr val="accent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L’Esplanade de l’Europe dans sa globalité :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fr-FR" sz="23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  Scène festive ? à quelle fréquence ? suivant quelle organisation ? comment sera impliquée l’AV2E pour       défendre la résidence 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fr-FR" sz="2600" b="1" kern="100" dirty="0">
                <a:solidFill>
                  <a:srgbClr val="00B05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pelouse de l’esplanade de l’Europe</a:t>
            </a:r>
            <a:endParaRPr lang="fr-FR" sz="2600" kern="100" dirty="0">
              <a:solidFill>
                <a:srgbClr val="00B05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70000"/>
              </a:lnSpc>
              <a:spcAft>
                <a:spcPts val="800"/>
              </a:spcAft>
              <a:buFont typeface="Garamond" panose="02020404030301010803" pitchFamily="18" charset="0"/>
              <a:buChar char="-"/>
            </a:pPr>
            <a:r>
              <a:rPr lang="fr-FR" sz="20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3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Retour des lisses ou pas ? Comment empêcher le stationnement des véhicules sur la pelouse et dans les allées de dessertes.</a:t>
            </a:r>
          </a:p>
          <a:p>
            <a:pPr marL="342900" lvl="0" indent="-342900">
              <a:lnSpc>
                <a:spcPct val="70000"/>
              </a:lnSpc>
              <a:spcAft>
                <a:spcPts val="800"/>
              </a:spcAft>
              <a:buFont typeface="Garamond" panose="02020404030301010803" pitchFamily="18" charset="0"/>
              <a:buChar char="-"/>
            </a:pPr>
            <a:r>
              <a:rPr lang="fr-FR" sz="23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Quelle destination pour la pelouse de l’Esplanade de l’Europe (jeux – déjections canines -…).</a:t>
            </a:r>
          </a:p>
          <a:p>
            <a:pPr marL="342900" lvl="0" indent="-342900">
              <a:lnSpc>
                <a:spcPct val="70000"/>
              </a:lnSpc>
              <a:spcAft>
                <a:spcPts val="800"/>
              </a:spcAft>
              <a:buFont typeface="Garamond" panose="02020404030301010803" pitchFamily="18" charset="0"/>
              <a:buChar char="-"/>
            </a:pPr>
            <a:r>
              <a:rPr lang="fr-FR" sz="23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Quel choix de gazon adapté au réchauffement climatique ?</a:t>
            </a:r>
          </a:p>
          <a:p>
            <a:pPr marL="342900" lvl="0" indent="-342900">
              <a:lnSpc>
                <a:spcPct val="70000"/>
              </a:lnSpc>
              <a:buFont typeface="Garamond" panose="02020404030301010803" pitchFamily="18" charset="0"/>
              <a:buChar char="-"/>
            </a:pPr>
            <a:r>
              <a:rPr lang="fr-FR" sz="23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retour de l’arrosage de la pelouse en période estival si arrêté préfectoral levé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2300" b="1" kern="100" dirty="0">
                <a:solidFill>
                  <a:srgbClr val="00B05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berges du Lez</a:t>
            </a:r>
            <a:endParaRPr lang="fr-FR" sz="2300" kern="100" dirty="0">
              <a:solidFill>
                <a:srgbClr val="00B05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Garamond" panose="02020404030301010803" pitchFamily="18" charset="0"/>
              <a:buChar char="-"/>
            </a:pPr>
            <a:r>
              <a:rPr lang="fr-FR" sz="22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retour du jet d’eau après curage du Lez (choix politique fort !)</a:t>
            </a:r>
          </a:p>
          <a:p>
            <a:pPr marL="342900" lvl="0" indent="-342900">
              <a:lnSpc>
                <a:spcPct val="107000"/>
              </a:lnSpc>
              <a:buFont typeface="Garamond" panose="02020404030301010803" pitchFamily="18" charset="0"/>
              <a:buChar char="-"/>
            </a:pPr>
            <a:r>
              <a:rPr lang="fr-FR" sz="22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Quel aménagement des rives du Lez pour qu’elles soient plus praticables par les piétons, les vélos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Garamond" panose="02020404030301010803" pitchFamily="18" charset="0"/>
              <a:buChar char="-"/>
            </a:pPr>
            <a:r>
              <a:rPr lang="fr-FR" sz="22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Quel projet pour la « renaturation » des berges du Lez urbain pour que la nature reprenne ses droits sur le béton et en faire « un trou de verdure où chante le Lez ».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695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5D6ADC-28A3-98FA-FDF7-03CCF3A94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Règles du jeu concernant la prise de parole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70C020-88CA-10C8-087D-45BF509D5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b="1" dirty="0">
                <a:solidFill>
                  <a:srgbClr val="7030A0"/>
                </a:solidFill>
                <a:latin typeface="Garamond" panose="02020404030301010803" pitchFamily="18" charset="0"/>
              </a:rPr>
              <a:t>Prise de parole après chaque diapositive sur l’objet concerné  pour favoriser un échange constructif - partagé</a:t>
            </a:r>
            <a:r>
              <a:rPr lang="fr-FR" sz="5400" b="1" dirty="0">
                <a:latin typeface="Garamond" panose="02020404030301010803" pitchFamily="18" charset="0"/>
              </a:rPr>
              <a:t> </a:t>
            </a:r>
          </a:p>
          <a:p>
            <a:pPr marL="0" indent="0" algn="ctr">
              <a:buNone/>
            </a:pPr>
            <a:r>
              <a:rPr lang="fr-FR" sz="5400" b="1" dirty="0">
                <a:solidFill>
                  <a:srgbClr val="7030A0"/>
                </a:solidFill>
                <a:latin typeface="Garamond" panose="02020404030301010803" pitchFamily="18" charset="0"/>
              </a:rPr>
              <a:t>avec bienveillance</a:t>
            </a:r>
          </a:p>
        </p:txBody>
      </p:sp>
    </p:spTree>
    <p:extLst>
      <p:ext uri="{BB962C8B-B14F-4D97-AF65-F5344CB8AC3E}">
        <p14:creationId xmlns:p14="http://schemas.microsoft.com/office/powerpoint/2010/main" val="1085917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72472-B247-69B8-2EED-BDE57E53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161"/>
            <a:ext cx="10515600" cy="1553528"/>
          </a:xfrm>
        </p:spPr>
        <p:txBody>
          <a:bodyPr>
            <a:normAutofit fontScale="90000"/>
          </a:bodyPr>
          <a:lstStyle/>
          <a:p>
            <a:pPr algn="ctr"/>
            <a:br>
              <a:rPr lang="fr-FR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Quel sera l’impact de la Zac Ricardo Bofill ?</a:t>
            </a:r>
            <a:br>
              <a:rPr lang="fr-FR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b="1" kern="100" dirty="0">
                <a:solidFill>
                  <a:srgbClr val="7030A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qui jouxterait notre résidence côté Médiathèque Emile Zola</a:t>
            </a:r>
            <a:br>
              <a:rPr lang="fr-FR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F45000-67FA-2F73-CC32-46230F3A3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89475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principales modifications envisagées pour le quartier, dans le projet initial, seront-elles maintenues ? </a:t>
            </a:r>
          </a:p>
          <a:p>
            <a:pPr marL="342900" lvl="0" indent="-342900">
              <a:lnSpc>
                <a:spcPct val="107000"/>
              </a:lnSpc>
              <a:buFont typeface="Garamond" panose="02020404030301010803" pitchFamily="18" charset="0"/>
              <a:buChar char="-"/>
            </a:pPr>
            <a:r>
              <a:rPr lang="fr-FR" sz="2000" b="1" kern="100" dirty="0">
                <a:solidFill>
                  <a:srgbClr val="00B0F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disparition du parking « Pisistrate » (avec les mêmes problématiques que pour la suppression du parking « Antigone » pour l’arrivée de la ligne 1 du bus-tram : entrée -sortie du garage- gestion des conteneurs poubelles et encombrants – piste cyclable…</a:t>
            </a:r>
          </a:p>
          <a:p>
            <a:pPr marL="342900" lvl="0" indent="-342900">
              <a:lnSpc>
                <a:spcPct val="107000"/>
              </a:lnSpc>
              <a:buFont typeface="Garamond" panose="02020404030301010803" pitchFamily="18" charset="0"/>
              <a:buChar char="-"/>
            </a:pPr>
            <a:r>
              <a:rPr lang="fr-FR" sz="2000" b="1" kern="100" dirty="0">
                <a:solidFill>
                  <a:srgbClr val="00B0F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reconfiguration totale du carrefour de l’aéroport international (sous quelle forme définitive ?)</a:t>
            </a:r>
          </a:p>
          <a:p>
            <a:pPr marL="342900" lvl="0" indent="-342900">
              <a:lnSpc>
                <a:spcPct val="107000"/>
              </a:lnSpc>
              <a:buFont typeface="Garamond" panose="02020404030301010803" pitchFamily="18" charset="0"/>
              <a:buChar char="-"/>
            </a:pPr>
            <a:r>
              <a:rPr lang="fr-FR" sz="2000" b="1" kern="100" dirty="0">
                <a:solidFill>
                  <a:srgbClr val="00B0F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rue de Poséidon et l’Avenue du Pirée en sens unique (dans quel sens ?)</a:t>
            </a:r>
          </a:p>
          <a:p>
            <a:pPr marL="342900" lvl="0" indent="-342900">
              <a:lnSpc>
                <a:spcPct val="107000"/>
              </a:lnSpc>
              <a:buFont typeface="Garamond" panose="02020404030301010803" pitchFamily="18" charset="0"/>
              <a:buChar char="-"/>
            </a:pPr>
            <a:r>
              <a:rPr lang="fr-FR" sz="2000" b="1" kern="100" dirty="0">
                <a:solidFill>
                  <a:srgbClr val="00B0F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« folie » à la place de la maison de la poésie pour faire le pendant à l’Arbre blanc (quelle implantation ? nombre d’étages ?)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Garamond" panose="02020404030301010803" pitchFamily="18" charset="0"/>
              <a:buChar char="-"/>
            </a:pPr>
            <a:r>
              <a:rPr lang="fr-FR" sz="2000" b="1" kern="100" dirty="0">
                <a:solidFill>
                  <a:srgbClr val="00B0F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 immeubles sur le parking place du Père Louis (78 avenue du Pirée) combien de logements ?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62815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497E3-A6DF-D54D-5BAD-36C8F9097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587"/>
            <a:ext cx="10515600" cy="2318656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  <a:latin typeface="Garamond" panose="02020404030301010803" pitchFamily="18" charset="0"/>
              </a:rPr>
              <a:t>Comment ?avec un travail en commun pour définir ce projet pour l’esplanade de l’Europe et Port Juvénal pour la prochaine mandature</a:t>
            </a:r>
            <a:br>
              <a:rPr lang="fr-FR" b="1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fr-FR" b="1" dirty="0">
                <a:solidFill>
                  <a:srgbClr val="7030A0"/>
                </a:solidFill>
                <a:latin typeface="Garamond" panose="02020404030301010803" pitchFamily="18" charset="0"/>
              </a:rPr>
              <a:t> 2026- 2033 (7 ans)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E1E6B4-2C22-1EBF-8756-90643AA7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0157"/>
            <a:ext cx="10515600" cy="32868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Se réunir et travailler ensemble pour la rédaction de ce projet :</a:t>
            </a:r>
          </a:p>
          <a:p>
            <a:pPr marL="0" indent="0" algn="ctr">
              <a:buNone/>
            </a:pPr>
            <a:r>
              <a:rPr lang="fr-FR" sz="44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Le jeudi 16 octobre 2025 à 17h salle Pelloutier </a:t>
            </a:r>
          </a:p>
        </p:txBody>
      </p:sp>
    </p:spTree>
    <p:extLst>
      <p:ext uri="{BB962C8B-B14F-4D97-AF65-F5344CB8AC3E}">
        <p14:creationId xmlns:p14="http://schemas.microsoft.com/office/powerpoint/2010/main" val="303523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FA8CEA-7192-F67B-7755-921FF243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  <a:latin typeface="Garamond" panose="02020404030301010803" pitchFamily="18" charset="0"/>
              </a:rPr>
              <a:t>Les animations à venir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172A3A-DD74-705A-F5D7-4714D5899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Le 22 mai : inauguration de la ligne 1 du </a:t>
            </a:r>
            <a:r>
              <a:rPr lang="fr-FR" sz="3600" b="1" dirty="0" err="1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bustram</a:t>
            </a:r>
            <a:endParaRPr lang="fr-FR" sz="3600" b="1" dirty="0">
              <a:solidFill>
                <a:schemeClr val="accent6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fr-FR" sz="3600" b="1" dirty="0">
                <a:solidFill>
                  <a:srgbClr val="7030A0"/>
                </a:solidFill>
                <a:latin typeface="Garamond" panose="02020404030301010803" pitchFamily="18" charset="0"/>
              </a:rPr>
              <a:t>Du 28 mai au 01 juin 2025 : le FISE</a:t>
            </a:r>
          </a:p>
          <a:p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Le 14 juin : la fête des voisins</a:t>
            </a:r>
          </a:p>
          <a:p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Le 06 juillet : inauguration du festival Radio-France</a:t>
            </a:r>
          </a:p>
          <a:p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Le 21 juillet : Montpellier ville étape du tour de France</a:t>
            </a:r>
          </a:p>
          <a:p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Le 22 juillet : départ Montpellier le Ventoux</a:t>
            </a:r>
          </a:p>
        </p:txBody>
      </p:sp>
    </p:spTree>
    <p:extLst>
      <p:ext uri="{BB962C8B-B14F-4D97-AF65-F5344CB8AC3E}">
        <p14:creationId xmlns:p14="http://schemas.microsoft.com/office/powerpoint/2010/main" val="2970699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B0CA00-526D-CF2D-D2A0-C0238A33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sz="4400" b="1" dirty="0">
                <a:latin typeface="Garamond" panose="02020404030301010803" pitchFamily="18" charset="0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EA80C3-0E6A-2BAC-758A-C285F1413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0484"/>
            <a:ext cx="10515600" cy="54964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Renforcement de l’ AV2E</a:t>
            </a:r>
          </a:p>
          <a:p>
            <a:pPr marL="0" indent="0">
              <a:buNone/>
            </a:pPr>
            <a:endParaRPr lang="fr-FR" sz="4000" b="1" dirty="0">
              <a:solidFill>
                <a:schemeClr val="accent6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D’où l’importance de l’arrivée de nouveaux membres sous différentes formes 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En soutien pour les animations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Comme membre du CA</a:t>
            </a:r>
          </a:p>
          <a:p>
            <a:pPr marL="0" indent="0">
              <a:buNone/>
            </a:pPr>
            <a:endParaRPr lang="fr-FR" sz="4000" b="1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4112658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FCAF-6014-23D1-ADFE-E03DAD82C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Le bénévolat est bon pour l’esprit et pour le corps, il permet de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D95C62-BCBD-98D1-C162-13D47A46E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886"/>
            <a:ext cx="10515600" cy="4642077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Lutter contre les effets du stress, de la colère et de l'anxiété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Combattre la dépression.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Rendre plus heureux.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Augmenter la confiance en soi.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Aider à rester en bonne santé physique.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Diminuer la fréquence de maladies cardiaques et abaisser la tension artérielle.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Permettre d’échanger et de Resserrer des liens amicaux entre résidents 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3200" b="1" dirty="0"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3600" b="1" dirty="0"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1584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FF9563-F42B-A1C3-E8B5-F51CC70F0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66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A15A71-9996-3702-4AE8-6BBA3CFA3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809625"/>
            <a:ext cx="85725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073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FA56E9-114C-C880-6F1C-039CD5F5B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Merci de votre participation et attention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45CFE7C-42CC-C74D-C763-DD9F00FCE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15338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FDE066-548C-16FA-FD69-1E5BC429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846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avant toute chose MERCI – grand MERCI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8C46D6-01A0-77EA-4707-BA5465509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3242"/>
            <a:ext cx="10515600" cy="4898571"/>
          </a:xfrm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chemeClr val="accent1"/>
                </a:solidFill>
                <a:latin typeface="Garamond" panose="02020404030301010803" pitchFamily="18" charset="0"/>
              </a:rPr>
              <a:t>À l’ensemble des présidents de l’AV2E</a:t>
            </a:r>
          </a:p>
          <a:p>
            <a:r>
              <a:rPr lang="fr-FR" sz="36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Aux membres du conseil d’administration</a:t>
            </a:r>
          </a:p>
          <a:p>
            <a:r>
              <a:rPr lang="fr-FR" sz="3600" b="1" dirty="0">
                <a:solidFill>
                  <a:schemeClr val="accent6"/>
                </a:solidFill>
                <a:latin typeface="Garamond" panose="02020404030301010803" pitchFamily="18" charset="0"/>
              </a:rPr>
              <a:t>Aux 9 copropriétés qui en AG 2024 ont voté leur adhésion à l’AV2E</a:t>
            </a:r>
          </a:p>
          <a:p>
            <a:r>
              <a:rPr lang="fr-FR" sz="3600" b="1" dirty="0">
                <a:solidFill>
                  <a:srgbClr val="7030A0"/>
                </a:solidFill>
                <a:latin typeface="Garamond" panose="02020404030301010803" pitchFamily="18" charset="0"/>
              </a:rPr>
              <a:t>Aux copropriétaires qui nous apportent un soutien actif en participant à nos actions – en signalant les problèmes rencontrés « Montpellier au Quotidien » </a:t>
            </a:r>
          </a:p>
          <a:p>
            <a:r>
              <a:rPr lang="fr-FR" sz="3600" b="1" dirty="0">
                <a:solidFill>
                  <a:schemeClr val="accent1"/>
                </a:solidFill>
                <a:latin typeface="Garamond" panose="02020404030301010803" pitchFamily="18" charset="0"/>
              </a:rPr>
              <a:t>Un merci tout particulier à Simone et Jean–Pierre NOËL pour leur action à faire vivre Port Juvénal</a:t>
            </a:r>
          </a:p>
        </p:txBody>
      </p:sp>
    </p:spTree>
    <p:extLst>
      <p:ext uri="{BB962C8B-B14F-4D97-AF65-F5344CB8AC3E}">
        <p14:creationId xmlns:p14="http://schemas.microsoft.com/office/powerpoint/2010/main" val="2593388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736EE-1FEC-FD98-C6CB-93FB9EB6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4000" b="1" dirty="0">
                <a:solidFill>
                  <a:srgbClr val="00B050"/>
                </a:solidFill>
                <a:latin typeface="Garamond" panose="02020404030301010803" pitchFamily="18" charset="0"/>
              </a:rPr>
              <a:t>Adieu Gérard et mille fois merci pour tes soutiens et nos séminaires de l’AV2E sous tes chers oliviers qui doivent bien être tristes sans toi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E11C590-E0A7-D110-EB02-EC8DB6D1D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3221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3E4E9-74F1-73D2-E1AB-C309CD072B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>
                <a:solidFill>
                  <a:srgbClr val="0070C0"/>
                </a:solidFill>
                <a:latin typeface="Garamond" panose="02020404030301010803" pitchFamily="18" charset="0"/>
              </a:rPr>
              <a:t>Ordre du Jour de l’AG – AV2E – 2024-2025</a:t>
            </a:r>
            <a:endParaRPr lang="fr-FR" sz="4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131AF3-1A03-8CF1-9AA1-BB7C9B6D9D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67543"/>
            <a:ext cx="10515600" cy="4609420"/>
          </a:xfrm>
        </p:spPr>
        <p:txBody>
          <a:bodyPr>
            <a:no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Actions AV2E 2024 – 2025</a:t>
            </a:r>
          </a:p>
          <a:p>
            <a:r>
              <a:rPr lang="fr-FR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Quitus rapport moral 2024 – 2025</a:t>
            </a:r>
          </a:p>
          <a:p>
            <a:r>
              <a:rPr lang="fr-FR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Rapport financier 2024 - 2025</a:t>
            </a:r>
          </a:p>
          <a:p>
            <a:r>
              <a:rPr lang="fr-FR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Quitus rapport financier 2024-2025</a:t>
            </a:r>
          </a:p>
          <a:p>
            <a:r>
              <a:rPr lang="fr-FR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Recueil d’idées d’actions avec discussion ouverte </a:t>
            </a:r>
          </a:p>
          <a:p>
            <a:r>
              <a:rPr lang="fr-FR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Actions  à venir </a:t>
            </a:r>
          </a:p>
          <a:p>
            <a:r>
              <a:rPr lang="fr-FR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Verre de l’amitié pour conclure</a:t>
            </a:r>
          </a:p>
        </p:txBody>
      </p:sp>
    </p:spTree>
    <p:extLst>
      <p:ext uri="{BB962C8B-B14F-4D97-AF65-F5344CB8AC3E}">
        <p14:creationId xmlns:p14="http://schemas.microsoft.com/office/powerpoint/2010/main" val="51818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81A3E5-49E3-23D9-6226-12BAC3055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  <a:latin typeface="Garamond" panose="02020404030301010803" pitchFamily="18" charset="0"/>
              </a:rPr>
              <a:t>Actions 2024- 2025 dans le cadre de « Montpellier au Quotidien »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20AACB-6DE3-CA02-BACA-FF5DF8D6B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60571" cy="4351338"/>
          </a:xfrm>
        </p:spPr>
        <p:txBody>
          <a:bodyPr>
            <a:normAutofit fontScale="92500" lnSpcReduction="20000"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Garamond" panose="02020404030301010803" pitchFamily="18" charset="0"/>
              </a:rPr>
              <a:t>remise en état de l’éclairage public </a:t>
            </a:r>
          </a:p>
          <a:p>
            <a:r>
              <a:rPr lang="fr-FR" sz="3200" b="1" dirty="0">
                <a:solidFill>
                  <a:schemeClr val="accent2"/>
                </a:solidFill>
                <a:latin typeface="Garamond" panose="02020404030301010803" pitchFamily="18" charset="0"/>
              </a:rPr>
              <a:t>Enlèvements des tags </a:t>
            </a:r>
          </a:p>
          <a:p>
            <a:r>
              <a:rPr lang="fr-FR" sz="3200" b="1" dirty="0">
                <a:solidFill>
                  <a:schemeClr val="accent2"/>
                </a:solidFill>
                <a:latin typeface="Garamond" panose="02020404030301010803" pitchFamily="18" charset="0"/>
              </a:rPr>
              <a:t>Nettoyage des abords de la Résidence </a:t>
            </a:r>
          </a:p>
          <a:p>
            <a:r>
              <a:rPr lang="fr-FR" sz="3200" b="1" dirty="0">
                <a:solidFill>
                  <a:schemeClr val="accent2"/>
                </a:solidFill>
                <a:latin typeface="Garamond" panose="02020404030301010803" pitchFamily="18" charset="0"/>
              </a:rPr>
              <a:t>Etc...</a:t>
            </a:r>
          </a:p>
          <a:p>
            <a:endParaRPr lang="fr-FR" sz="3200" b="1" dirty="0">
              <a:solidFill>
                <a:schemeClr val="accent2"/>
              </a:solidFill>
              <a:latin typeface="Garamond" panose="02020404030301010803" pitchFamily="18" charset="0"/>
              <a:hlinkClick r:id="rId2"/>
            </a:endParaRPr>
          </a:p>
          <a:p>
            <a:pPr marL="0" indent="0" algn="ctr">
              <a:buNone/>
            </a:pPr>
            <a:r>
              <a:rPr lang="fr-FR" sz="3200" b="1" dirty="0">
                <a:solidFill>
                  <a:schemeClr val="accent2"/>
                </a:solidFill>
                <a:latin typeface="Garamond" panose="02020404030301010803" pitchFamily="18" charset="0"/>
                <a:hlinkClick r:id="rId3"/>
              </a:rPr>
              <a:t>http://www.montpellier.fr</a:t>
            </a:r>
            <a:endParaRPr lang="fr-FR" sz="3200" b="1" dirty="0">
              <a:solidFill>
                <a:schemeClr val="accent2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fr-FR" sz="3200" b="1" dirty="0">
              <a:solidFill>
                <a:schemeClr val="accent2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fr-FR" sz="3200" b="1" dirty="0">
                <a:solidFill>
                  <a:srgbClr val="FF0000"/>
                </a:solidFill>
                <a:latin typeface="Garamond" panose="02020404030301010803" pitchFamily="18" charset="0"/>
              </a:rPr>
              <a:t>+ de 40 interventions en 2024 </a:t>
            </a:r>
          </a:p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777C6BD-774A-36EA-02BB-69E4526381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89" y="1825625"/>
            <a:ext cx="3264821" cy="4351338"/>
          </a:xfrm>
        </p:spPr>
      </p:pic>
    </p:spTree>
    <p:extLst>
      <p:ext uri="{BB962C8B-B14F-4D97-AF65-F5344CB8AC3E}">
        <p14:creationId xmlns:p14="http://schemas.microsoft.com/office/powerpoint/2010/main" val="1525204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354D03-15D3-A183-9877-E1545B4E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  <a:latin typeface="Garamond" panose="02020404030301010803" pitchFamily="18" charset="0"/>
              </a:rPr>
              <a:t>Actions 2024- 2025 dans le cadre de « Montpellier au Quotidien »</a:t>
            </a:r>
            <a:endParaRPr lang="fr-FR" sz="4000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070982B-44BC-3154-01F6-4D5F8AFC97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7EFF2941-341A-5817-EE5B-C13038BA19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70C520-4586-2904-628C-2BB93B9BF5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60629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2866</TotalTime>
  <Words>2642</Words>
  <Application>Microsoft Office PowerPoint</Application>
  <PresentationFormat>Grand écran</PresentationFormat>
  <Paragraphs>254</Paragraphs>
  <Slides>47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Courier New</vt:lpstr>
      <vt:lpstr>Garamond</vt:lpstr>
      <vt:lpstr>Symbol</vt:lpstr>
      <vt:lpstr>Wingdings</vt:lpstr>
      <vt:lpstr>Thème Office</vt:lpstr>
      <vt:lpstr>AV2E Association Vivre Esplanade de l’Europe   à votre service depuis 2010-15 ans déjà…</vt:lpstr>
      <vt:lpstr>AG AV2E 04 avril 2025 Salle Fernand Pelloutier 17h – 19h</vt:lpstr>
      <vt:lpstr>Election d’un.e président.e de séance </vt:lpstr>
      <vt:lpstr>Règles du jeu concernant la prise de parole </vt:lpstr>
      <vt:lpstr>avant toute chose MERCI – grand MERCI</vt:lpstr>
      <vt:lpstr>Adieu Gérard et mille fois merci pour tes soutiens et nos séminaires de l’AV2E sous tes chers oliviers qui doivent bien être tristes sans toi </vt:lpstr>
      <vt:lpstr>Ordre du Jour de l’AG – AV2E – 2024-2025</vt:lpstr>
      <vt:lpstr>Actions 2024- 2025 dans le cadre de « Montpellier au Quotidien »</vt:lpstr>
      <vt:lpstr>Actions 2024- 2025 dans le cadre de « Montpellier au Quotidien »</vt:lpstr>
      <vt:lpstr>Dernier tag côté rue J.Cartier</vt:lpstr>
      <vt:lpstr>Application de la théorie « de la vitre brisée»</vt:lpstr>
      <vt:lpstr>Actions 2024- 2025  les 35 ans de Port Juvénal et les 15 ans de l’AV2E</vt:lpstr>
      <vt:lpstr> Actions 2024- 2025  - AG des 9 copropriétés - </vt:lpstr>
      <vt:lpstr> Actions 2024- 2025  - ligne 1 du bustram - </vt:lpstr>
      <vt:lpstr>Parcelle laissée à l’abandon angle rues J.Cartier – Port Juvénal</vt:lpstr>
      <vt:lpstr> Actions 2024- 2025  - dans le cadre du FISE- </vt:lpstr>
      <vt:lpstr>Retour réunion préparatoire FISE 2025</vt:lpstr>
      <vt:lpstr> Actions 2024- 2025  - COMMUNICATION - </vt:lpstr>
      <vt:lpstr>Actions 2024- 2025  avec la Mairie et la Métropole</vt:lpstr>
      <vt:lpstr>Ce que nous avons obtenu malgré tout </vt:lpstr>
      <vt:lpstr>Ce que nous avons obtenu malgré tout </vt:lpstr>
      <vt:lpstr>Ce que nous avons obtenu malgré tout </vt:lpstr>
      <vt:lpstr>Programme « bancs à rénover sur Antigone » pour l’étape du tour de France</vt:lpstr>
      <vt:lpstr>Actions 2024- 2025  - sécurisation Esplanade de l'Europe face à la discothèque </vt:lpstr>
      <vt:lpstr>Demande éclairage boulodrome face à l’ex maison Antonin Balmés </vt:lpstr>
      <vt:lpstr>Travaux ex-maison Antonin Balmés</vt:lpstr>
      <vt:lpstr>En attendant ce qu’il faut faire </vt:lpstr>
      <vt:lpstr>Un audit acoustique pour mesurer objectivement les nuisances sonores de la  discothèque, évaluer la conformité aux normes et mettre en place des actions correctives adaptées</vt:lpstr>
      <vt:lpstr> Actions 2024- 2025  - ANIMATION - </vt:lpstr>
      <vt:lpstr>Quitus rapport moral 2024 - 2025</vt:lpstr>
      <vt:lpstr>Rapport financier 2024 - 2025</vt:lpstr>
      <vt:lpstr>Quitus rapport financier 2024 - 2025</vt:lpstr>
      <vt:lpstr>Recueil d’idées d’actions avec discussion ouverte </vt:lpstr>
      <vt:lpstr> « Montpellier change avec Vous 2025 » </vt:lpstr>
      <vt:lpstr>Les 11 et 12 avril« Montpellier change avec Vous »</vt:lpstr>
      <vt:lpstr> Février /Mars 2026 : élections municipales   </vt:lpstr>
      <vt:lpstr> Mise en application du Guide du « PARTAGE de la RUE » sorti le 13 novembre 2024   « Les vulnérables sont d’abord les piétons »  « Les cyclistes doivent mettre pied à terre ou circuler sur les voies dédiées »  </vt:lpstr>
      <vt:lpstr>Mise en Sécurité en Tranquillité de l’Esplanade de l’Europe  </vt:lpstr>
      <vt:lpstr>Quel avenir pour l’Esplanade de l’Europe et les berges du Lez ? Qu’est-il prévu pour « sanctuariser » l’esplanade de l’Europe ? A quand un projet, un courrier, une note, pour informer les résidents des dispositions prises: </vt:lpstr>
      <vt:lpstr> Quel sera l’impact de la Zac Ricardo Bofill ?  qui jouxterait notre résidence côté Médiathèque Emile Zola </vt:lpstr>
      <vt:lpstr>Comment ?avec un travail en commun pour définir ce projet pour l’esplanade de l’Europe et Port Juvénal pour la prochaine mandature  2026- 2033 (7 ans)</vt:lpstr>
      <vt:lpstr>Les animations à venir </vt:lpstr>
      <vt:lpstr> </vt:lpstr>
      <vt:lpstr>Le bénévolat est bon pour l’esprit et pour le corps, il permet de :</vt:lpstr>
      <vt:lpstr>Présentation PowerPoint</vt:lpstr>
      <vt:lpstr>Présentation PowerPoint</vt:lpstr>
      <vt:lpstr>Merci de votre participation et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 AV2E 20 avril 2023 salle Pelloutier 18 h – 20h</dc:title>
  <dc:creator>Michel DEVALLAND</dc:creator>
  <cp:lastModifiedBy>Michel DEVALLAND</cp:lastModifiedBy>
  <cp:revision>91</cp:revision>
  <cp:lastPrinted>2025-04-04T06:07:14Z</cp:lastPrinted>
  <dcterms:created xsi:type="dcterms:W3CDTF">2023-03-26T06:46:23Z</dcterms:created>
  <dcterms:modified xsi:type="dcterms:W3CDTF">2025-04-05T06:19:33Z</dcterms:modified>
</cp:coreProperties>
</file>