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86" r:id="rId2"/>
    <p:sldId id="288" r:id="rId3"/>
    <p:sldId id="379" r:id="rId4"/>
    <p:sldId id="376" r:id="rId5"/>
    <p:sldId id="452" r:id="rId6"/>
    <p:sldId id="453" r:id="rId7"/>
    <p:sldId id="377" r:id="rId8"/>
    <p:sldId id="380" r:id="rId9"/>
    <p:sldId id="420" r:id="rId10"/>
    <p:sldId id="421" r:id="rId11"/>
    <p:sldId id="390" r:id="rId12"/>
    <p:sldId id="297" r:id="rId13"/>
    <p:sldId id="405" r:id="rId14"/>
    <p:sldId id="391" r:id="rId15"/>
    <p:sldId id="417" r:id="rId16"/>
    <p:sldId id="416" r:id="rId17"/>
    <p:sldId id="454" r:id="rId18"/>
    <p:sldId id="408" r:id="rId19"/>
    <p:sldId id="392" r:id="rId20"/>
    <p:sldId id="422" r:id="rId21"/>
    <p:sldId id="423" r:id="rId22"/>
    <p:sldId id="424" r:id="rId23"/>
    <p:sldId id="425" r:id="rId24"/>
    <p:sldId id="426" r:id="rId25"/>
    <p:sldId id="394" r:id="rId26"/>
    <p:sldId id="396" r:id="rId27"/>
    <p:sldId id="456" r:id="rId28"/>
    <p:sldId id="398" r:id="rId29"/>
    <p:sldId id="401" r:id="rId30"/>
    <p:sldId id="403" r:id="rId31"/>
    <p:sldId id="462" r:id="rId32"/>
    <p:sldId id="463" r:id="rId33"/>
    <p:sldId id="427" r:id="rId34"/>
    <p:sldId id="460" r:id="rId35"/>
    <p:sldId id="382" r:id="rId36"/>
    <p:sldId id="428" r:id="rId37"/>
    <p:sldId id="455" r:id="rId38"/>
    <p:sldId id="389" r:id="rId39"/>
    <p:sldId id="387" r:id="rId40"/>
    <p:sldId id="386" r:id="rId41"/>
    <p:sldId id="431" r:id="rId42"/>
    <p:sldId id="410" r:id="rId43"/>
    <p:sldId id="414" r:id="rId44"/>
    <p:sldId id="411" r:id="rId45"/>
    <p:sldId id="451" r:id="rId46"/>
    <p:sldId id="457" r:id="rId47"/>
    <p:sldId id="458" r:id="rId48"/>
    <p:sldId id="413" r:id="rId49"/>
    <p:sldId id="440" r:id="rId50"/>
    <p:sldId id="459" r:id="rId51"/>
    <p:sldId id="435" r:id="rId52"/>
    <p:sldId id="441" r:id="rId53"/>
    <p:sldId id="442" r:id="rId54"/>
    <p:sldId id="439" r:id="rId55"/>
    <p:sldId id="359" r:id="rId56"/>
    <p:sldId id="369" r:id="rId57"/>
    <p:sldId id="443" r:id="rId58"/>
    <p:sldId id="446" r:id="rId59"/>
    <p:sldId id="447" r:id="rId60"/>
    <p:sldId id="448" r:id="rId61"/>
    <p:sldId id="302" r:id="rId62"/>
    <p:sldId id="381" r:id="rId63"/>
    <p:sldId id="318" r:id="rId64"/>
    <p:sldId id="341" r:id="rId65"/>
    <p:sldId id="319" r:id="rId66"/>
    <p:sldId id="294" r:id="rId67"/>
  </p:sldIdLst>
  <p:sldSz cx="12192000" cy="6858000"/>
  <p:notesSz cx="6889750"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26CAFC5-B095-42BD-BAD6-239515C2EAB3}">
          <p14:sldIdLst>
            <p14:sldId id="286"/>
            <p14:sldId id="288"/>
            <p14:sldId id="379"/>
            <p14:sldId id="376"/>
            <p14:sldId id="452"/>
            <p14:sldId id="453"/>
            <p14:sldId id="377"/>
            <p14:sldId id="380"/>
            <p14:sldId id="420"/>
            <p14:sldId id="421"/>
            <p14:sldId id="390"/>
            <p14:sldId id="297"/>
            <p14:sldId id="405"/>
            <p14:sldId id="391"/>
            <p14:sldId id="417"/>
            <p14:sldId id="416"/>
            <p14:sldId id="454"/>
            <p14:sldId id="408"/>
            <p14:sldId id="392"/>
            <p14:sldId id="422"/>
            <p14:sldId id="423"/>
            <p14:sldId id="424"/>
            <p14:sldId id="425"/>
            <p14:sldId id="426"/>
            <p14:sldId id="394"/>
            <p14:sldId id="396"/>
            <p14:sldId id="456"/>
            <p14:sldId id="398"/>
            <p14:sldId id="401"/>
            <p14:sldId id="403"/>
            <p14:sldId id="462"/>
            <p14:sldId id="463"/>
            <p14:sldId id="427"/>
            <p14:sldId id="460"/>
            <p14:sldId id="382"/>
            <p14:sldId id="428"/>
            <p14:sldId id="455"/>
            <p14:sldId id="389"/>
            <p14:sldId id="387"/>
            <p14:sldId id="386"/>
            <p14:sldId id="431"/>
            <p14:sldId id="410"/>
            <p14:sldId id="414"/>
            <p14:sldId id="411"/>
            <p14:sldId id="451"/>
            <p14:sldId id="457"/>
            <p14:sldId id="458"/>
            <p14:sldId id="413"/>
            <p14:sldId id="440"/>
            <p14:sldId id="459"/>
            <p14:sldId id="435"/>
            <p14:sldId id="441"/>
            <p14:sldId id="442"/>
            <p14:sldId id="439"/>
            <p14:sldId id="359"/>
            <p14:sldId id="369"/>
            <p14:sldId id="443"/>
            <p14:sldId id="446"/>
            <p14:sldId id="447"/>
            <p14:sldId id="448"/>
            <p14:sldId id="302"/>
            <p14:sldId id="381"/>
            <p14:sldId id="318"/>
            <p14:sldId id="341"/>
            <p14:sldId id="319"/>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4660"/>
  </p:normalViewPr>
  <p:slideViewPr>
    <p:cSldViewPr snapToGrid="0">
      <p:cViewPr varScale="1">
        <p:scale>
          <a:sx n="84" d="100"/>
          <a:sy n="84"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188" cy="501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902974" y="0"/>
            <a:ext cx="2985188" cy="501491"/>
          </a:xfrm>
          <a:prstGeom prst="rect">
            <a:avLst/>
          </a:prstGeom>
        </p:spPr>
        <p:txBody>
          <a:bodyPr vert="horz" lIns="91440" tIns="45720" rIns="91440" bIns="45720" rtlCol="0"/>
          <a:lstStyle>
            <a:lvl1pPr algn="r">
              <a:defRPr sz="1200"/>
            </a:lvl1pPr>
          </a:lstStyle>
          <a:p>
            <a:fld id="{ABF1001F-57AF-4B7F-B0DF-9B6313111ABA}" type="datetimeFigureOut">
              <a:rPr lang="fr-FR" smtClean="0"/>
              <a:t>05/12/2025</a:t>
            </a:fld>
            <a:endParaRPr lang="fr-FR"/>
          </a:p>
        </p:txBody>
      </p:sp>
      <p:sp>
        <p:nvSpPr>
          <p:cNvPr id="4" name="Espace réservé de l'image des diapositives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9134" y="4821297"/>
            <a:ext cx="5511483" cy="394527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7222"/>
            <a:ext cx="2985188" cy="501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02974" y="9517222"/>
            <a:ext cx="2985188" cy="501491"/>
          </a:xfrm>
          <a:prstGeom prst="rect">
            <a:avLst/>
          </a:prstGeom>
        </p:spPr>
        <p:txBody>
          <a:bodyPr vert="horz" lIns="91440" tIns="45720" rIns="91440" bIns="45720" rtlCol="0" anchor="b"/>
          <a:lstStyle>
            <a:lvl1pPr algn="r">
              <a:defRPr sz="1200"/>
            </a:lvl1pPr>
          </a:lstStyle>
          <a:p>
            <a:fld id="{20FF776C-75C0-4475-BD06-5042B86D8ACF}" type="slidenum">
              <a:rPr lang="fr-FR" smtClean="0"/>
              <a:t>‹N°›</a:t>
            </a:fld>
            <a:endParaRPr lang="fr-FR"/>
          </a:p>
        </p:txBody>
      </p:sp>
    </p:spTree>
    <p:extLst>
      <p:ext uri="{BB962C8B-B14F-4D97-AF65-F5344CB8AC3E}">
        <p14:creationId xmlns:p14="http://schemas.microsoft.com/office/powerpoint/2010/main" val="223435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02AA68-2C42-CF4C-4E26-1A70A1C2F79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9FCADEC-DC7E-A360-0F3B-CD4AC1B77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F654940-1872-92F6-CE41-80F6D3C87408}"/>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5" name="Espace réservé du pied de page 4">
            <a:extLst>
              <a:ext uri="{FF2B5EF4-FFF2-40B4-BE49-F238E27FC236}">
                <a16:creationId xmlns:a16="http://schemas.microsoft.com/office/drawing/2014/main" id="{220DAA85-2CD3-1AD0-ACB2-72559D68F6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317935-E7C0-B8FB-DF5A-9767D5DD6E11}"/>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88492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700B2-F400-9FA4-5F28-6AD23E2C9A7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144813C-662D-503F-48F8-AC28F2CBF7E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1DFD0D-E15E-28CA-90E1-E2D2BAF7A54A}"/>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5" name="Espace réservé du pied de page 4">
            <a:extLst>
              <a:ext uri="{FF2B5EF4-FFF2-40B4-BE49-F238E27FC236}">
                <a16:creationId xmlns:a16="http://schemas.microsoft.com/office/drawing/2014/main" id="{06791782-18AB-F2BC-01F8-078B76C66D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39EE00-EBD5-7DFC-FF8B-CF620AB6F41F}"/>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97726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ED898B1-5FBC-484E-6FEB-C561E7D378E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A92FB6B-27D3-26F4-22DB-AC2455AF961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B15337C-41BC-7F25-38A0-83B359500CA1}"/>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5" name="Espace réservé du pied de page 4">
            <a:extLst>
              <a:ext uri="{FF2B5EF4-FFF2-40B4-BE49-F238E27FC236}">
                <a16:creationId xmlns:a16="http://schemas.microsoft.com/office/drawing/2014/main" id="{06B2EEC4-BC2A-3178-B617-0C6F435555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E37539-61D1-3720-1B30-501B6B5E4ACE}"/>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274734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356001-1BC8-639B-9E4D-951C181EB7B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5384D5-DAA2-90E9-65AC-EB8E741E13D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14B350-B62F-D52A-4FBC-BD1045C1F557}"/>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5" name="Espace réservé du pied de page 4">
            <a:extLst>
              <a:ext uri="{FF2B5EF4-FFF2-40B4-BE49-F238E27FC236}">
                <a16:creationId xmlns:a16="http://schemas.microsoft.com/office/drawing/2014/main" id="{83C7F14F-60C8-42F3-803E-74C29C7F6A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20A6EF-4C75-5F80-54F6-5D40FFA124B2}"/>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286713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DC7C6B-CF78-13D5-5B71-5695070C2D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91817F7-96AE-4214-1985-BF9EC59538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031DD3D-88BC-99C9-96C5-F522F9BC9502}"/>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5" name="Espace réservé du pied de page 4">
            <a:extLst>
              <a:ext uri="{FF2B5EF4-FFF2-40B4-BE49-F238E27FC236}">
                <a16:creationId xmlns:a16="http://schemas.microsoft.com/office/drawing/2014/main" id="{A6811B9C-62AF-57D4-6ECB-718AC1DC29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F7C39C-4A4C-BACC-A13D-F5316A821B75}"/>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1046313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E63BEA-8225-02BE-D1F8-6C74284CF7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B652559-9E75-C106-F707-D9C1653264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021BA28-85FE-D553-86E0-01741A62643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E992733-E7D9-E845-0627-01BE4539B743}"/>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6" name="Espace réservé du pied de page 5">
            <a:extLst>
              <a:ext uri="{FF2B5EF4-FFF2-40B4-BE49-F238E27FC236}">
                <a16:creationId xmlns:a16="http://schemas.microsoft.com/office/drawing/2014/main" id="{63B86659-819F-B0A6-318F-1867D612167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523706-FEAC-3B3B-3F2F-DA23DB5A4080}"/>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389283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875650-C322-01AF-520E-9D4DA70D197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DF821B-5F20-FC5D-C8E1-58E5EC1B8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B0F10BD-75E8-59B6-EFE1-757B601611B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822BEF-70D6-1B72-B661-0F916D7688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4A7A6C-2B2B-F005-E0E7-2C88406FADB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FBEB384-F97B-1E14-D33E-47E457BA59FB}"/>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8" name="Espace réservé du pied de page 7">
            <a:extLst>
              <a:ext uri="{FF2B5EF4-FFF2-40B4-BE49-F238E27FC236}">
                <a16:creationId xmlns:a16="http://schemas.microsoft.com/office/drawing/2014/main" id="{57FB90A9-EB60-445A-3A17-9FF699DD782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81A295A-EF3D-EBF6-8B65-68D1EADA3CF1}"/>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30903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BCA1A-9AA9-6B64-3AAE-13A0482163C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535C1D9-F57A-D6CA-3315-F6BC55E00AD0}"/>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4" name="Espace réservé du pied de page 3">
            <a:extLst>
              <a:ext uri="{FF2B5EF4-FFF2-40B4-BE49-F238E27FC236}">
                <a16:creationId xmlns:a16="http://schemas.microsoft.com/office/drawing/2014/main" id="{7C1434E9-BEA0-5E17-579D-411AFD30160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B4DAD09-8DBC-6D66-B793-A2BCA1D15B4C}"/>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205380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121116E-B4E3-3545-222A-448E6E8E6B0D}"/>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3" name="Espace réservé du pied de page 2">
            <a:extLst>
              <a:ext uri="{FF2B5EF4-FFF2-40B4-BE49-F238E27FC236}">
                <a16:creationId xmlns:a16="http://schemas.microsoft.com/office/drawing/2014/main" id="{7E72F24B-6E95-BE6F-25DD-EACF9336118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4356ADD-7AD1-B11A-4887-531167FA3F9A}"/>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49746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ACF4BF-221C-36C0-02E2-C1C1808A86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CC9BAD1-A092-3C2C-9729-EF9B751518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67D851C-D0EB-3615-BA6F-B8DCA691D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B67135F-8A66-F25C-EC94-686BCDB00F1E}"/>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6" name="Espace réservé du pied de page 5">
            <a:extLst>
              <a:ext uri="{FF2B5EF4-FFF2-40B4-BE49-F238E27FC236}">
                <a16:creationId xmlns:a16="http://schemas.microsoft.com/office/drawing/2014/main" id="{9F06F248-4DA6-A9A0-B4F6-4A3FE8BFF91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9A1F437-FDFC-DF9E-306B-EE4F0E8747F1}"/>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213304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12BEE5-084A-0803-5B61-6C0499BF5F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B9E66DE-F897-C159-F16B-5A3594330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C3D0FB4-3E48-A503-6145-2BE481D50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84541A-3FD9-0C69-053C-071902F36CA4}"/>
              </a:ext>
            </a:extLst>
          </p:cNvPr>
          <p:cNvSpPr>
            <a:spLocks noGrp="1"/>
          </p:cNvSpPr>
          <p:nvPr>
            <p:ph type="dt" sz="half" idx="10"/>
          </p:nvPr>
        </p:nvSpPr>
        <p:spPr/>
        <p:txBody>
          <a:bodyPr/>
          <a:lstStyle/>
          <a:p>
            <a:fld id="{DDACA1D7-3768-46FB-B9BA-302908764C71}" type="datetimeFigureOut">
              <a:rPr lang="fr-FR" smtClean="0"/>
              <a:t>05/12/2025</a:t>
            </a:fld>
            <a:endParaRPr lang="fr-FR"/>
          </a:p>
        </p:txBody>
      </p:sp>
      <p:sp>
        <p:nvSpPr>
          <p:cNvPr id="6" name="Espace réservé du pied de page 5">
            <a:extLst>
              <a:ext uri="{FF2B5EF4-FFF2-40B4-BE49-F238E27FC236}">
                <a16:creationId xmlns:a16="http://schemas.microsoft.com/office/drawing/2014/main" id="{6029924A-6EED-B60B-36D4-2B2DDCC606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BDEA2D-188E-FA06-D0A0-1B3371FA952C}"/>
              </a:ext>
            </a:extLst>
          </p:cNvPr>
          <p:cNvSpPr>
            <a:spLocks noGrp="1"/>
          </p:cNvSpPr>
          <p:nvPr>
            <p:ph type="sldNum" sz="quarter" idx="12"/>
          </p:nvPr>
        </p:nvSpPr>
        <p:spPr/>
        <p:txBody>
          <a:bodyPr/>
          <a:lstStyle/>
          <a:p>
            <a:fld id="{79A05050-4EAC-40ED-8F96-BEB009559108}" type="slidenum">
              <a:rPr lang="fr-FR" smtClean="0"/>
              <a:t>‹N°›</a:t>
            </a:fld>
            <a:endParaRPr lang="fr-FR"/>
          </a:p>
        </p:txBody>
      </p:sp>
    </p:spTree>
    <p:extLst>
      <p:ext uri="{BB962C8B-B14F-4D97-AF65-F5344CB8AC3E}">
        <p14:creationId xmlns:p14="http://schemas.microsoft.com/office/powerpoint/2010/main" val="187321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75E5DB3-77DC-BD3B-8CBF-D1A28BEC4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5CBE9DD-9171-56C9-FF58-A52666EF9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9D343E-7416-761B-7F00-C12FB050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CA1D7-3768-46FB-B9BA-302908764C71}" type="datetimeFigureOut">
              <a:rPr lang="fr-FR" smtClean="0"/>
              <a:t>05/12/2025</a:t>
            </a:fld>
            <a:endParaRPr lang="fr-FR"/>
          </a:p>
        </p:txBody>
      </p:sp>
      <p:sp>
        <p:nvSpPr>
          <p:cNvPr id="5" name="Espace réservé du pied de page 4">
            <a:extLst>
              <a:ext uri="{FF2B5EF4-FFF2-40B4-BE49-F238E27FC236}">
                <a16:creationId xmlns:a16="http://schemas.microsoft.com/office/drawing/2014/main" id="{CDD350F1-F410-5798-2339-9D449EEAC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2A0AD43-B36F-74B3-648C-8EE7AAB04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5050-4EAC-40ED-8F96-BEB009559108}" type="slidenum">
              <a:rPr lang="fr-FR" smtClean="0"/>
              <a:t>‹N°›</a:t>
            </a:fld>
            <a:endParaRPr lang="fr-FR"/>
          </a:p>
        </p:txBody>
      </p:sp>
    </p:spTree>
    <p:extLst>
      <p:ext uri="{BB962C8B-B14F-4D97-AF65-F5344CB8AC3E}">
        <p14:creationId xmlns:p14="http://schemas.microsoft.com/office/powerpoint/2010/main" val="348327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preplainte-en-ligne.gouv.f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9147EA-A46B-D609-C724-B533DE66BA36}"/>
              </a:ext>
            </a:extLst>
          </p:cNvPr>
          <p:cNvSpPr>
            <a:spLocks noGrp="1"/>
          </p:cNvSpPr>
          <p:nvPr>
            <p:ph type="title"/>
          </p:nvPr>
        </p:nvSpPr>
        <p:spPr>
          <a:xfrm>
            <a:off x="838200" y="365125"/>
            <a:ext cx="10515600" cy="1822021"/>
          </a:xfrm>
        </p:spPr>
        <p:txBody>
          <a:bodyPr>
            <a:noAutofit/>
          </a:bodyPr>
          <a:lstStyle/>
          <a:p>
            <a:pPr algn="ctr"/>
            <a:r>
              <a:rPr lang="fr-FR" b="1" dirty="0">
                <a:solidFill>
                  <a:srgbClr val="0070C0"/>
                </a:solidFill>
                <a:latin typeface="Garamond" panose="02020404030301010803" pitchFamily="18" charset="0"/>
              </a:rPr>
              <a:t>AV2E Association Vivre Esplanade de l’Europe </a:t>
            </a:r>
            <a:br>
              <a:rPr lang="fr-FR" dirty="0">
                <a:solidFill>
                  <a:srgbClr val="0070C0"/>
                </a:solidFill>
                <a:latin typeface="Garamond" panose="02020404030301010803" pitchFamily="18" charset="0"/>
              </a:rPr>
            </a:br>
            <a:r>
              <a:rPr lang="fr-FR" dirty="0">
                <a:solidFill>
                  <a:srgbClr val="00B0F0"/>
                </a:solidFill>
                <a:latin typeface="Garamond" panose="02020404030301010803" pitchFamily="18" charset="0"/>
              </a:rPr>
              <a:t> </a:t>
            </a:r>
            <a:r>
              <a:rPr lang="fr-FR" b="1" i="1" dirty="0">
                <a:solidFill>
                  <a:srgbClr val="00B0F0"/>
                </a:solidFill>
                <a:latin typeface="Garamond" panose="02020404030301010803" pitchFamily="18" charset="0"/>
              </a:rPr>
              <a:t>à votre service depuis 2010-15 ans déjà…</a:t>
            </a:r>
          </a:p>
        </p:txBody>
      </p:sp>
      <p:pic>
        <p:nvPicPr>
          <p:cNvPr id="7" name="Espace réservé du contenu 6">
            <a:extLst>
              <a:ext uri="{FF2B5EF4-FFF2-40B4-BE49-F238E27FC236}">
                <a16:creationId xmlns:a16="http://schemas.microsoft.com/office/drawing/2014/main" id="{72FE13DB-3658-949B-C837-25288AE734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2881" y="2713123"/>
            <a:ext cx="6406238" cy="3779752"/>
          </a:xfrm>
        </p:spPr>
      </p:pic>
      <p:sp>
        <p:nvSpPr>
          <p:cNvPr id="8" name="Rectangle 7">
            <a:extLst>
              <a:ext uri="{FF2B5EF4-FFF2-40B4-BE49-F238E27FC236}">
                <a16:creationId xmlns:a16="http://schemas.microsoft.com/office/drawing/2014/main" id="{AF9650BA-2533-D926-19E6-6E2BF4EE9AAD}"/>
              </a:ext>
            </a:extLst>
          </p:cNvPr>
          <p:cNvSpPr/>
          <p:nvPr/>
        </p:nvSpPr>
        <p:spPr>
          <a:xfrm>
            <a:off x="2858298" y="2967335"/>
            <a:ext cx="6475427" cy="954107"/>
          </a:xfrm>
          <a:prstGeom prst="rect">
            <a:avLst/>
          </a:prstGeom>
          <a:noFill/>
        </p:spPr>
        <p:txBody>
          <a:bodyPr wrap="none" lIns="91440" tIns="45720" rIns="91440" bIns="45720">
            <a:spAutoFit/>
          </a:bodyPr>
          <a:lstStyle/>
          <a:p>
            <a:pPr algn="ctr"/>
            <a:r>
              <a:rPr lang="fr-FR" sz="2800" b="1" cap="none" spc="0" dirty="0">
                <a:ln w="0"/>
                <a:solidFill>
                  <a:schemeClr val="tx1"/>
                </a:solidFill>
                <a:effectLst>
                  <a:outerShdw blurRad="38100" dist="19050" dir="2700000" algn="tl" rotWithShape="0">
                    <a:schemeClr val="dk1">
                      <a:alpha val="40000"/>
                    </a:schemeClr>
                  </a:outerShdw>
                </a:effectLst>
                <a:latin typeface="Garamond" panose="02020404030301010803" pitchFamily="18" charset="0"/>
              </a:rPr>
              <a:t>AV2E </a:t>
            </a:r>
          </a:p>
          <a:p>
            <a:pPr algn="ctr"/>
            <a:r>
              <a:rPr lang="fr-FR" sz="2800" b="1" dirty="0">
                <a:ln w="0"/>
                <a:effectLst>
                  <a:outerShdw blurRad="38100" dist="19050" dir="2700000" algn="tl" rotWithShape="0">
                    <a:schemeClr val="dk1">
                      <a:alpha val="40000"/>
                    </a:schemeClr>
                  </a:outerShdw>
                </a:effectLst>
                <a:latin typeface="Garamond" panose="02020404030301010803" pitchFamily="18" charset="0"/>
              </a:rPr>
              <a:t>A</a:t>
            </a:r>
            <a:r>
              <a:rPr lang="fr-FR" sz="2800" b="1" cap="none" spc="0" dirty="0">
                <a:ln w="0"/>
                <a:solidFill>
                  <a:schemeClr val="tx1"/>
                </a:solidFill>
                <a:effectLst>
                  <a:outerShdw blurRad="38100" dist="19050" dir="2700000" algn="tl" rotWithShape="0">
                    <a:schemeClr val="dk1">
                      <a:alpha val="40000"/>
                    </a:schemeClr>
                  </a:outerShdw>
                </a:effectLst>
                <a:latin typeface="Garamond" panose="02020404030301010803" pitchFamily="18" charset="0"/>
              </a:rPr>
              <a:t>ssociation Vivre Esplanade de l’Europe </a:t>
            </a:r>
          </a:p>
        </p:txBody>
      </p:sp>
    </p:spTree>
    <p:extLst>
      <p:ext uri="{BB962C8B-B14F-4D97-AF65-F5344CB8AC3E}">
        <p14:creationId xmlns:p14="http://schemas.microsoft.com/office/powerpoint/2010/main" val="1004679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45B579-B722-BD63-F2CE-7A4BC0D7B3D4}"/>
              </a:ext>
            </a:extLst>
          </p:cNvPr>
          <p:cNvSpPr>
            <a:spLocks noGrp="1"/>
          </p:cNvSpPr>
          <p:nvPr>
            <p:ph type="title"/>
          </p:nvPr>
        </p:nvSpPr>
        <p:spPr/>
        <p:txBody>
          <a:bodyPr>
            <a:normAutofit/>
          </a:bodyPr>
          <a:lstStyle/>
          <a:p>
            <a:pPr algn="ctr"/>
            <a:r>
              <a:rPr lang="fr-FR" sz="3600" b="1" dirty="0">
                <a:solidFill>
                  <a:srgbClr val="0070C0"/>
                </a:solidFill>
                <a:latin typeface="Garamond" panose="02020404030301010803" pitchFamily="18" charset="0"/>
              </a:rPr>
              <a:t>Interpellation citoyenne -2 -</a:t>
            </a:r>
          </a:p>
        </p:txBody>
      </p:sp>
      <p:sp>
        <p:nvSpPr>
          <p:cNvPr id="3" name="Espace réservé du contenu 2">
            <a:extLst>
              <a:ext uri="{FF2B5EF4-FFF2-40B4-BE49-F238E27FC236}">
                <a16:creationId xmlns:a16="http://schemas.microsoft.com/office/drawing/2014/main" id="{6D6F9200-603D-705B-E5F9-939504B44664}"/>
              </a:ext>
            </a:extLst>
          </p:cNvPr>
          <p:cNvSpPr>
            <a:spLocks noGrp="1"/>
          </p:cNvSpPr>
          <p:nvPr>
            <p:ph idx="1"/>
          </p:nvPr>
        </p:nvSpPr>
        <p:spPr/>
        <p:txBody>
          <a:bodyPr/>
          <a:lstStyle/>
          <a:p>
            <a:pPr>
              <a:buFont typeface="Wingdings" panose="05000000000000000000" pitchFamily="2" charset="2"/>
              <a:buChar char="q"/>
            </a:pPr>
            <a:r>
              <a:rPr lang="fr-FR" b="1" dirty="0">
                <a:solidFill>
                  <a:srgbClr val="00B050"/>
                </a:solidFill>
              </a:rPr>
              <a:t>Lettre d’accompagnement</a:t>
            </a:r>
          </a:p>
          <a:p>
            <a:pPr>
              <a:buFont typeface="Wingdings" panose="05000000000000000000" pitchFamily="2" charset="2"/>
              <a:buChar char="q"/>
            </a:pPr>
            <a:r>
              <a:rPr lang="fr-FR" b="1" dirty="0">
                <a:solidFill>
                  <a:srgbClr val="00B050"/>
                </a:solidFill>
              </a:rPr>
              <a:t>Remise</a:t>
            </a:r>
            <a:endParaRPr lang="fr-FR" dirty="0">
              <a:solidFill>
                <a:srgbClr val="00B050"/>
              </a:solidFill>
            </a:endParaRPr>
          </a:p>
          <a:p>
            <a:pPr lvl="0"/>
            <a:r>
              <a:rPr lang="fr-FR" b="1" dirty="0">
                <a:solidFill>
                  <a:srgbClr val="7030A0"/>
                </a:solidFill>
              </a:rPr>
              <a:t>En main propre</a:t>
            </a:r>
            <a:r>
              <a:rPr lang="fr-FR" dirty="0">
                <a:solidFill>
                  <a:srgbClr val="7030A0"/>
                </a:solidFill>
              </a:rPr>
              <a:t> lors d’un rendez-vous ou de la permanence d’un postulant au poste de maire ; c’est la solution la plus efficace.</a:t>
            </a:r>
          </a:p>
          <a:p>
            <a:pPr lvl="0"/>
            <a:r>
              <a:rPr lang="fr-FR" b="1" dirty="0">
                <a:solidFill>
                  <a:srgbClr val="00B050"/>
                </a:solidFill>
              </a:rPr>
              <a:t>Ou par courrier recommandé avec accusé de réception</a:t>
            </a:r>
            <a:r>
              <a:rPr lang="fr-FR" dirty="0"/>
              <a:t>.</a:t>
            </a:r>
          </a:p>
          <a:p>
            <a:pPr lvl="0"/>
            <a:r>
              <a:rPr lang="fr-FR" b="1" dirty="0">
                <a:solidFill>
                  <a:schemeClr val="accent2">
                    <a:lumMod val="50000"/>
                  </a:schemeClr>
                </a:solidFill>
              </a:rPr>
              <a:t>Ou transmettre pour en débattre au conseil municipal actuel(site mairie « interpellation citoyenne »)</a:t>
            </a:r>
          </a:p>
          <a:p>
            <a:endParaRPr lang="fr-FR" dirty="0"/>
          </a:p>
        </p:txBody>
      </p:sp>
    </p:spTree>
    <p:extLst>
      <p:ext uri="{BB962C8B-B14F-4D97-AF65-F5344CB8AC3E}">
        <p14:creationId xmlns:p14="http://schemas.microsoft.com/office/powerpoint/2010/main" val="122886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14A5F-E995-7521-5650-4E10BDDA3F3B}"/>
              </a:ext>
            </a:extLst>
          </p:cNvPr>
          <p:cNvSpPr>
            <a:spLocks noGrp="1"/>
          </p:cNvSpPr>
          <p:nvPr>
            <p:ph type="title"/>
          </p:nvPr>
        </p:nvSpPr>
        <p:spPr>
          <a:xfrm>
            <a:off x="838200" y="500061"/>
            <a:ext cx="10515600" cy="1325563"/>
          </a:xfrm>
        </p:spPr>
        <p:txBody>
          <a:bodyPr>
            <a:normAutofit fontScale="90000"/>
          </a:bodyPr>
          <a:lstStyle/>
          <a:p>
            <a:r>
              <a:rPr lang="fr-FR" sz="3100" b="1" dirty="0">
                <a:solidFill>
                  <a:srgbClr val="00B0F0"/>
                </a:solidFill>
                <a:highlight>
                  <a:srgbClr val="FFFF00"/>
                </a:highlight>
                <a:latin typeface="Garamond" panose="02020404030301010803" pitchFamily="18" charset="0"/>
              </a:rPr>
              <a:t>Objectif</a:t>
            </a:r>
            <a:r>
              <a:rPr lang="fr-FR" sz="3600" b="1" dirty="0">
                <a:solidFill>
                  <a:srgbClr val="00B0F0"/>
                </a:solidFill>
                <a:highlight>
                  <a:srgbClr val="FFFF00"/>
                </a:highlight>
                <a:latin typeface="Garamond" panose="02020404030301010803" pitchFamily="18" charset="0"/>
              </a:rPr>
              <a:t> de l’AV2E</a:t>
            </a:r>
            <a:r>
              <a:rPr lang="fr-FR" sz="3600" b="1" dirty="0">
                <a:solidFill>
                  <a:srgbClr val="00B0F0"/>
                </a:solidFill>
                <a:latin typeface="Garamond" panose="02020404030301010803" pitchFamily="18" charset="0"/>
              </a:rPr>
              <a:t>: </a:t>
            </a:r>
            <a:r>
              <a:rPr lang="fr-FR" sz="3100" b="1" dirty="0">
                <a:solidFill>
                  <a:srgbClr val="00B0F0"/>
                </a:solidFill>
                <a:latin typeface="Garamond" panose="02020404030301010803" pitchFamily="18" charset="0"/>
              </a:rPr>
              <a:t>une seule priorité constitue la clé de voûte de toutes nos interventions : le retour à un quartier apaisé -propre -  sécurisé- adapté au réchauffement climatique</a:t>
            </a:r>
          </a:p>
        </p:txBody>
      </p:sp>
      <p:sp>
        <p:nvSpPr>
          <p:cNvPr id="3" name="Espace réservé du contenu 2">
            <a:extLst>
              <a:ext uri="{FF2B5EF4-FFF2-40B4-BE49-F238E27FC236}">
                <a16:creationId xmlns:a16="http://schemas.microsoft.com/office/drawing/2014/main" id="{5AB6E9B2-3337-3DDA-FBB7-3760CE7AC6B6}"/>
              </a:ext>
            </a:extLst>
          </p:cNvPr>
          <p:cNvSpPr>
            <a:spLocks noGrp="1"/>
          </p:cNvSpPr>
          <p:nvPr>
            <p:ph idx="1"/>
          </p:nvPr>
        </p:nvSpPr>
        <p:spPr>
          <a:xfrm>
            <a:off x="838200" y="1825624"/>
            <a:ext cx="10515600" cy="4895215"/>
          </a:xfrm>
        </p:spPr>
        <p:txBody>
          <a:bodyPr>
            <a:normAutofit fontScale="92500" lnSpcReduction="20000"/>
          </a:bodyPr>
          <a:lstStyle/>
          <a:p>
            <a:pPr marL="0" indent="0">
              <a:buNone/>
            </a:pPr>
            <a:r>
              <a:rPr lang="fr-FR" b="1" dirty="0">
                <a:solidFill>
                  <a:srgbClr val="00B050"/>
                </a:solidFill>
                <a:latin typeface="Garamond" panose="02020404030301010803" pitchFamily="18" charset="0"/>
              </a:rPr>
              <a:t>Par des mesures simples , de bon sens, dont certaines sont prévues par la loi, pour lesquelles la municipalité s’est engagée, malheureusement sans obligation de résultat , d’où notre investissement au quotidien</a:t>
            </a:r>
          </a:p>
          <a:p>
            <a:r>
              <a:rPr lang="fr-FR" b="1" dirty="0">
                <a:solidFill>
                  <a:srgbClr val="FFC000"/>
                </a:solidFill>
                <a:latin typeface="Garamond" panose="02020404030301010803" pitchFamily="18" charset="0"/>
              </a:rPr>
              <a:t>Faire respecter la vitesse à 30km/h sur les axes desservant notre quartier</a:t>
            </a:r>
          </a:p>
          <a:p>
            <a:r>
              <a:rPr lang="fr-FR" b="1" dirty="0">
                <a:solidFill>
                  <a:srgbClr val="FFC000"/>
                </a:solidFill>
                <a:latin typeface="Garamond" panose="02020404030301010803" pitchFamily="18" charset="0"/>
              </a:rPr>
              <a:t>Faire respecter le règlement des espaces verts </a:t>
            </a:r>
          </a:p>
          <a:p>
            <a:r>
              <a:rPr lang="fr-FR" b="1" dirty="0">
                <a:solidFill>
                  <a:srgbClr val="FFC000"/>
                </a:solidFill>
                <a:latin typeface="Garamond" panose="02020404030301010803" pitchFamily="18" charset="0"/>
              </a:rPr>
              <a:t>Faire respecter les normes de pollutions aux particules fines </a:t>
            </a:r>
            <a:r>
              <a:rPr lang="fr-FR" b="1" dirty="0">
                <a:solidFill>
                  <a:schemeClr val="accent6">
                    <a:lumMod val="75000"/>
                  </a:schemeClr>
                </a:solidFill>
                <a:latin typeface="Garamond" panose="02020404030301010803" pitchFamily="18" charset="0"/>
              </a:rPr>
              <a:t>(Montpellier classée « ville verte »)</a:t>
            </a:r>
          </a:p>
          <a:p>
            <a:r>
              <a:rPr lang="fr-FR" b="1" dirty="0">
                <a:solidFill>
                  <a:srgbClr val="FFC000"/>
                </a:solidFill>
                <a:latin typeface="Garamond" panose="02020404030301010803" pitchFamily="18" charset="0"/>
              </a:rPr>
              <a:t>Interdire les motos débridées en centre-ville </a:t>
            </a:r>
          </a:p>
          <a:p>
            <a:r>
              <a:rPr lang="fr-FR" b="1" dirty="0">
                <a:solidFill>
                  <a:srgbClr val="FFC000"/>
                </a:solidFill>
                <a:latin typeface="Garamond" panose="02020404030301010803" pitchFamily="18" charset="0"/>
              </a:rPr>
              <a:t>Créer un parcours confortable et sécurisé pour les piétons du Lez à la place de la  Comédie </a:t>
            </a:r>
            <a:r>
              <a:rPr lang="fr-FR" b="1" dirty="0">
                <a:solidFill>
                  <a:schemeClr val="accent6">
                    <a:lumMod val="75000"/>
                  </a:schemeClr>
                </a:solidFill>
                <a:latin typeface="Garamond" panose="02020404030301010803" pitchFamily="18" charset="0"/>
              </a:rPr>
              <a:t>(label « employeur pro-vélo » niveau or)</a:t>
            </a:r>
          </a:p>
          <a:p>
            <a:r>
              <a:rPr lang="fr-FR" b="1" dirty="0">
                <a:solidFill>
                  <a:srgbClr val="FFC000"/>
                </a:solidFill>
                <a:latin typeface="Garamond" panose="02020404030301010803" pitchFamily="18" charset="0"/>
              </a:rPr>
              <a:t>Respecter le guide des terrasses pour  la discothèque </a:t>
            </a:r>
          </a:p>
          <a:p>
            <a:r>
              <a:rPr lang="fr-FR" b="1" dirty="0">
                <a:solidFill>
                  <a:srgbClr val="FFC000"/>
                </a:solidFill>
                <a:latin typeface="Garamond" panose="02020404030301010803" pitchFamily="18" charset="0"/>
              </a:rPr>
              <a:t>Arrêter le bruit et les nuisances sonores à la sortie de la discothèque</a:t>
            </a:r>
          </a:p>
          <a:p>
            <a:endParaRPr lang="fr-FR" b="1" dirty="0">
              <a:solidFill>
                <a:srgbClr val="FFC000"/>
              </a:solidFill>
              <a:latin typeface="Garamond" panose="02020404030301010803" pitchFamily="18" charset="0"/>
            </a:endParaRPr>
          </a:p>
        </p:txBody>
      </p:sp>
    </p:spTree>
    <p:extLst>
      <p:ext uri="{BB962C8B-B14F-4D97-AF65-F5344CB8AC3E}">
        <p14:creationId xmlns:p14="http://schemas.microsoft.com/office/powerpoint/2010/main" val="4094200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5D6ADC-28A3-98FA-FDF7-03CCF3A94289}"/>
              </a:ext>
            </a:extLst>
          </p:cNvPr>
          <p:cNvSpPr>
            <a:spLocks noGrp="1"/>
          </p:cNvSpPr>
          <p:nvPr>
            <p:ph type="title"/>
          </p:nvPr>
        </p:nvSpPr>
        <p:spPr/>
        <p:txBody>
          <a:bodyPr>
            <a:noAutofit/>
          </a:bodyPr>
          <a:lstStyle/>
          <a:p>
            <a:pPr algn="ctr"/>
            <a:r>
              <a:rPr lang="fr-FR" b="1" dirty="0">
                <a:solidFill>
                  <a:srgbClr val="C00000"/>
                </a:solidFill>
                <a:latin typeface="Garamond" panose="02020404030301010803" pitchFamily="18" charset="0"/>
              </a:rPr>
              <a:t>Règles du jeu concernant la prise de parole </a:t>
            </a:r>
          </a:p>
        </p:txBody>
      </p:sp>
      <p:sp>
        <p:nvSpPr>
          <p:cNvPr id="3" name="Espace réservé du contenu 2">
            <a:extLst>
              <a:ext uri="{FF2B5EF4-FFF2-40B4-BE49-F238E27FC236}">
                <a16:creationId xmlns:a16="http://schemas.microsoft.com/office/drawing/2014/main" id="{FE70C020-88CA-10C8-087D-45BF509D525B}"/>
              </a:ext>
            </a:extLst>
          </p:cNvPr>
          <p:cNvSpPr>
            <a:spLocks noGrp="1"/>
          </p:cNvSpPr>
          <p:nvPr>
            <p:ph idx="1"/>
          </p:nvPr>
        </p:nvSpPr>
        <p:spPr>
          <a:xfrm>
            <a:off x="838200" y="1825625"/>
            <a:ext cx="10515600" cy="2666365"/>
          </a:xfrm>
        </p:spPr>
        <p:txBody>
          <a:bodyPr>
            <a:normAutofit/>
          </a:bodyPr>
          <a:lstStyle/>
          <a:p>
            <a:pPr marL="0" indent="0" algn="ctr">
              <a:buNone/>
            </a:pPr>
            <a:r>
              <a:rPr lang="fr-FR" sz="4400" b="1" dirty="0">
                <a:solidFill>
                  <a:srgbClr val="7030A0"/>
                </a:solidFill>
                <a:latin typeface="Garamond" panose="02020404030301010803" pitchFamily="18" charset="0"/>
              </a:rPr>
              <a:t>Prise de parole après chaque diapositive sur l’objet concerné  pour favoriser un échange constructif - partagé</a:t>
            </a:r>
            <a:r>
              <a:rPr lang="fr-FR" sz="4400" b="1" dirty="0">
                <a:latin typeface="Garamond" panose="02020404030301010803" pitchFamily="18" charset="0"/>
              </a:rPr>
              <a:t> </a:t>
            </a:r>
          </a:p>
          <a:p>
            <a:pPr marL="0" indent="0" algn="ctr">
              <a:buNone/>
            </a:pPr>
            <a:r>
              <a:rPr lang="fr-FR" sz="4400" b="1" dirty="0">
                <a:solidFill>
                  <a:srgbClr val="7030A0"/>
                </a:solidFill>
                <a:latin typeface="Garamond" panose="02020404030301010803" pitchFamily="18" charset="0"/>
              </a:rPr>
              <a:t>avec bienveillance</a:t>
            </a:r>
          </a:p>
        </p:txBody>
      </p:sp>
    </p:spTree>
    <p:extLst>
      <p:ext uri="{BB962C8B-B14F-4D97-AF65-F5344CB8AC3E}">
        <p14:creationId xmlns:p14="http://schemas.microsoft.com/office/powerpoint/2010/main" val="1085917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E11A-5E62-323C-9226-1F9529141D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891AB1-7E00-3A95-5CF2-2D471FB246B4}"/>
              </a:ext>
            </a:extLst>
          </p:cNvPr>
          <p:cNvSpPr>
            <a:spLocks noGrp="1"/>
          </p:cNvSpPr>
          <p:nvPr>
            <p:ph type="title"/>
          </p:nvPr>
        </p:nvSpPr>
        <p:spPr/>
        <p:txBody>
          <a:bodyPr/>
          <a:lstStyle/>
          <a:p>
            <a:pPr algn="ctr"/>
            <a:r>
              <a:rPr lang="fr-FR" b="1" dirty="0">
                <a:solidFill>
                  <a:schemeClr val="accent6">
                    <a:lumMod val="60000"/>
                    <a:lumOff val="40000"/>
                  </a:schemeClr>
                </a:solidFill>
                <a:latin typeface="Garamond" panose="02020404030301010803" pitchFamily="18" charset="0"/>
              </a:rPr>
              <a:t>Avenir de l’esplanade de l’Europe: constats</a:t>
            </a:r>
          </a:p>
        </p:txBody>
      </p:sp>
      <p:sp>
        <p:nvSpPr>
          <p:cNvPr id="3" name="Espace réservé du contenu 2">
            <a:extLst>
              <a:ext uri="{FF2B5EF4-FFF2-40B4-BE49-F238E27FC236}">
                <a16:creationId xmlns:a16="http://schemas.microsoft.com/office/drawing/2014/main" id="{07863704-E9F7-B7FD-768C-A8189A92B567}"/>
              </a:ext>
            </a:extLst>
          </p:cNvPr>
          <p:cNvSpPr>
            <a:spLocks noGrp="1"/>
          </p:cNvSpPr>
          <p:nvPr>
            <p:ph idx="1"/>
          </p:nvPr>
        </p:nvSpPr>
        <p:spPr>
          <a:xfrm>
            <a:off x="838200" y="1268730"/>
            <a:ext cx="10515600" cy="4908233"/>
          </a:xfrm>
        </p:spPr>
        <p:txBody>
          <a:bodyPr>
            <a:normAutofit fontScale="92500" lnSpcReduction="10000"/>
          </a:bodyPr>
          <a:lstStyle/>
          <a:p>
            <a:r>
              <a:rPr lang="fr-FR" b="1" dirty="0">
                <a:solidFill>
                  <a:srgbClr val="00B0F0"/>
                </a:solidFill>
              </a:rPr>
              <a:t>Quartier emblématique de la ville qui vient de fêter ses 40 ans </a:t>
            </a:r>
          </a:p>
          <a:p>
            <a:r>
              <a:rPr lang="fr-FR" b="1" dirty="0">
                <a:solidFill>
                  <a:srgbClr val="00B0F0"/>
                </a:solidFill>
              </a:rPr>
              <a:t>Symbole fort de l’urbanisme à Montpellier mêlant architectures, espaces publiques ,proximité du Lez et privilégiant les zones piétonnes</a:t>
            </a:r>
            <a:endParaRPr lang="fr-FR" b="1" dirty="0">
              <a:solidFill>
                <a:schemeClr val="accent4">
                  <a:lumMod val="50000"/>
                </a:schemeClr>
              </a:solidFill>
            </a:endParaRPr>
          </a:p>
          <a:p>
            <a:pPr marL="0" indent="0">
              <a:buNone/>
            </a:pPr>
            <a:r>
              <a:rPr lang="fr-FR" b="1" dirty="0">
                <a:solidFill>
                  <a:srgbClr val="FF0000"/>
                </a:solidFill>
              </a:rPr>
              <a:t>Cependant ,au fil des décennies, le quartier est à « bout  de souffle » et fait face à plusieurs enjeux :</a:t>
            </a:r>
          </a:p>
          <a:p>
            <a:pPr>
              <a:buFont typeface="Wingdings" panose="05000000000000000000" pitchFamily="2" charset="2"/>
              <a:buChar char="Ø"/>
            </a:pPr>
            <a:r>
              <a:rPr lang="fr-FR" b="1" dirty="0"/>
              <a:t>Vieillissement des infrastructures :voies de circulation , marches , lisses,…</a:t>
            </a:r>
          </a:p>
          <a:p>
            <a:pPr>
              <a:buFont typeface="Wingdings" panose="05000000000000000000" pitchFamily="2" charset="2"/>
              <a:buChar char="Ø"/>
            </a:pPr>
            <a:r>
              <a:rPr lang="fr-FR" b="1" dirty="0"/>
              <a:t>Qualité des espaces verts (état de la pelouse de l’esplanade de l’Europe)</a:t>
            </a:r>
          </a:p>
          <a:p>
            <a:pPr>
              <a:buFont typeface="Wingdings" panose="05000000000000000000" pitchFamily="2" charset="2"/>
              <a:buChar char="Ø"/>
            </a:pPr>
            <a:r>
              <a:rPr lang="fr-FR" b="1" dirty="0"/>
              <a:t>Circulation de plus en plus difficile pour les piétons</a:t>
            </a:r>
          </a:p>
          <a:p>
            <a:pPr>
              <a:buFont typeface="Wingdings" panose="05000000000000000000" pitchFamily="2" charset="2"/>
              <a:buChar char="Ø"/>
            </a:pPr>
            <a:r>
              <a:rPr lang="fr-FR" b="1" dirty="0"/>
              <a:t>Adaptation aux défis climatiques (allées de desserte des entrées qui </a:t>
            </a:r>
            <a:r>
              <a:rPr lang="fr-FR" b="1"/>
              <a:t>se transforment </a:t>
            </a:r>
            <a:r>
              <a:rPr lang="fr-FR" b="1" dirty="0"/>
              <a:t>en four solaire en été)</a:t>
            </a:r>
          </a:p>
          <a:p>
            <a:pPr>
              <a:buFont typeface="Wingdings" panose="05000000000000000000" pitchFamily="2" charset="2"/>
              <a:buChar char="Ø"/>
            </a:pPr>
            <a:r>
              <a:rPr lang="fr-FR" b="1" dirty="0"/>
              <a:t>Exposition aux pollutions – aux nuisances sonores diurnes (bus-motos – voitures) et nocturnes- Insécurité aux sorties des discothèques</a:t>
            </a:r>
          </a:p>
          <a:p>
            <a:pPr>
              <a:buFont typeface="Wingdings" panose="05000000000000000000" pitchFamily="2" charset="2"/>
              <a:buChar char="Ø"/>
            </a:pPr>
            <a:endParaRPr lang="fr-FR" dirty="0"/>
          </a:p>
          <a:p>
            <a:pPr>
              <a:buFont typeface="Wingdings" panose="05000000000000000000" pitchFamily="2" charset="2"/>
              <a:buChar char="Ø"/>
            </a:pPr>
            <a:endParaRPr lang="fr-FR" dirty="0"/>
          </a:p>
          <a:p>
            <a:pPr>
              <a:buFont typeface="Wingdings" panose="05000000000000000000" pitchFamily="2" charset="2"/>
              <a:buChar char="Ø"/>
            </a:pPr>
            <a:endParaRPr lang="fr-FR" dirty="0"/>
          </a:p>
          <a:p>
            <a:pPr marL="0" indent="0">
              <a:buNone/>
            </a:pPr>
            <a:endParaRPr lang="fr-FR" dirty="0"/>
          </a:p>
        </p:txBody>
      </p:sp>
    </p:spTree>
    <p:extLst>
      <p:ext uri="{BB962C8B-B14F-4D97-AF65-F5344CB8AC3E}">
        <p14:creationId xmlns:p14="http://schemas.microsoft.com/office/powerpoint/2010/main" val="757333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43D22-1332-8B3C-C4C5-776394811EFC}"/>
              </a:ext>
            </a:extLst>
          </p:cNvPr>
          <p:cNvSpPr>
            <a:spLocks noGrp="1"/>
          </p:cNvSpPr>
          <p:nvPr>
            <p:ph type="title"/>
          </p:nvPr>
        </p:nvSpPr>
        <p:spPr/>
        <p:txBody>
          <a:bodyPr/>
          <a:lstStyle/>
          <a:p>
            <a:pPr algn="ctr"/>
            <a:r>
              <a:rPr lang="fr-FR" b="1" dirty="0">
                <a:solidFill>
                  <a:schemeClr val="accent6">
                    <a:lumMod val="60000"/>
                    <a:lumOff val="40000"/>
                  </a:schemeClr>
                </a:solidFill>
                <a:latin typeface="Garamond" panose="02020404030301010803" pitchFamily="18" charset="0"/>
              </a:rPr>
              <a:t>Avenir de l’esplanade de l’Europe : conséquences</a:t>
            </a:r>
            <a:endParaRPr lang="fr-FR" dirty="0"/>
          </a:p>
        </p:txBody>
      </p:sp>
      <p:sp>
        <p:nvSpPr>
          <p:cNvPr id="3" name="Espace réservé du contenu 2">
            <a:extLst>
              <a:ext uri="{FF2B5EF4-FFF2-40B4-BE49-F238E27FC236}">
                <a16:creationId xmlns:a16="http://schemas.microsoft.com/office/drawing/2014/main" id="{EA3F1B72-7CC1-8E93-2FB7-FBEE4C83AAB4}"/>
              </a:ext>
            </a:extLst>
          </p:cNvPr>
          <p:cNvSpPr>
            <a:spLocks noGrp="1"/>
          </p:cNvSpPr>
          <p:nvPr>
            <p:ph idx="1"/>
          </p:nvPr>
        </p:nvSpPr>
        <p:spPr>
          <a:xfrm>
            <a:off x="838200" y="1690688"/>
            <a:ext cx="10515600" cy="4927281"/>
          </a:xfrm>
        </p:spPr>
        <p:txBody>
          <a:bodyPr>
            <a:normAutofit fontScale="92500"/>
          </a:bodyPr>
          <a:lstStyle/>
          <a:p>
            <a:r>
              <a:rPr lang="fr-FR" b="1" dirty="0">
                <a:latin typeface="Garamond" panose="02020404030301010803" pitchFamily="18" charset="0"/>
              </a:rPr>
              <a:t>Aspect esthétique déplorable à l’image de la pelouse de l’esplanade et de la terrasse de la discothèque</a:t>
            </a:r>
          </a:p>
          <a:p>
            <a:r>
              <a:rPr lang="fr-FR" b="1" dirty="0">
                <a:latin typeface="Garamond" panose="02020404030301010803" pitchFamily="18" charset="0"/>
              </a:rPr>
              <a:t>Perte d’attractivité </a:t>
            </a:r>
            <a:endParaRPr lang="fr-FR" b="1" u="sng" dirty="0">
              <a:latin typeface="Garamond" panose="02020404030301010803" pitchFamily="18" charset="0"/>
            </a:endParaRPr>
          </a:p>
          <a:p>
            <a:r>
              <a:rPr lang="fr-FR" b="1" dirty="0">
                <a:latin typeface="Garamond" panose="02020404030301010803" pitchFamily="18" charset="0"/>
              </a:rPr>
              <a:t>Dégradation des conditions de vie  du fait notamment de l’insécurité (vols dans les entrées et garages) et des nuisances sonores nocturnes</a:t>
            </a:r>
          </a:p>
          <a:p>
            <a:pPr marL="0" indent="0">
              <a:buNone/>
            </a:pPr>
            <a:r>
              <a:rPr lang="fr-FR" b="1" dirty="0">
                <a:solidFill>
                  <a:srgbClr val="FF0000"/>
                </a:solidFill>
                <a:latin typeface="Garamond" panose="02020404030301010803" pitchFamily="18" charset="0"/>
              </a:rPr>
              <a:t>Ressenti très négatif des 1000 résidents de Port Juvénal :</a:t>
            </a:r>
          </a:p>
          <a:p>
            <a:pPr>
              <a:buFont typeface="Wingdings" panose="05000000000000000000" pitchFamily="2" charset="2"/>
              <a:buChar char="Ø"/>
            </a:pPr>
            <a:r>
              <a:rPr lang="fr-FR" b="1" dirty="0">
                <a:latin typeface="Garamond" panose="02020404030301010803" pitchFamily="18" charset="0"/>
              </a:rPr>
              <a:t>Abandon du quartier au profit de l’Ecusson , de la place de la Comédie</a:t>
            </a:r>
          </a:p>
          <a:p>
            <a:pPr>
              <a:buFont typeface="Wingdings" panose="05000000000000000000" pitchFamily="2" charset="2"/>
              <a:buChar char="Ø"/>
            </a:pPr>
            <a:r>
              <a:rPr lang="fr-FR" b="1" dirty="0">
                <a:latin typeface="Garamond" panose="02020404030301010803" pitchFamily="18" charset="0"/>
              </a:rPr>
              <a:t>Mépris des résidents : aucune promesse tenue (non remise en état de l’esplanade – non retour des lisses – trous non bouchés – pelouse laissée à l’abandon…)</a:t>
            </a:r>
          </a:p>
          <a:p>
            <a:pPr>
              <a:buFont typeface="Wingdings" panose="05000000000000000000" pitchFamily="2" charset="2"/>
              <a:buChar char="Ø"/>
            </a:pPr>
            <a:r>
              <a:rPr lang="fr-FR" b="1" dirty="0">
                <a:latin typeface="Garamond" panose="02020404030301010803" pitchFamily="18" charset="0"/>
              </a:rPr>
              <a:t>Peur de voir fondre son patrimoine si paupérisation du quartier</a:t>
            </a:r>
          </a:p>
          <a:p>
            <a:pPr>
              <a:buFont typeface="Wingdings" panose="05000000000000000000" pitchFamily="2" charset="2"/>
              <a:buChar char="Ø"/>
            </a:pPr>
            <a:endParaRPr lang="fr-FR" b="1" dirty="0">
              <a:latin typeface="Garamond" panose="02020404030301010803" pitchFamily="18" charset="0"/>
            </a:endParaRPr>
          </a:p>
          <a:p>
            <a:endParaRPr lang="fr-FR" dirty="0">
              <a:latin typeface="Garamond" panose="02020404030301010803" pitchFamily="18" charset="0"/>
            </a:endParaRPr>
          </a:p>
          <a:p>
            <a:pPr>
              <a:buFont typeface="Wingdings" panose="05000000000000000000" pitchFamily="2" charset="2"/>
              <a:buChar char="Ø"/>
            </a:pPr>
            <a:endParaRPr lang="fr-FR" dirty="0"/>
          </a:p>
        </p:txBody>
      </p:sp>
    </p:spTree>
    <p:extLst>
      <p:ext uri="{BB962C8B-B14F-4D97-AF65-F5344CB8AC3E}">
        <p14:creationId xmlns:p14="http://schemas.microsoft.com/office/powerpoint/2010/main" val="117758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0A6885-663B-8ED3-9C4E-E8B0418A3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04608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130C4F-704D-82C7-1C7A-D7A047781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828947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C632B5-27CC-335F-95DD-47998EF64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929956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B2110C-68BC-58B0-EB64-495150D8F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698431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ACBE7-CDC8-2DE0-C13F-B4AA3B0D721E}"/>
              </a:ext>
            </a:extLst>
          </p:cNvPr>
          <p:cNvSpPr>
            <a:spLocks noGrp="1"/>
          </p:cNvSpPr>
          <p:nvPr>
            <p:ph type="title"/>
          </p:nvPr>
        </p:nvSpPr>
        <p:spPr>
          <a:xfrm>
            <a:off x="838200" y="365125"/>
            <a:ext cx="10515600" cy="675005"/>
          </a:xfrm>
        </p:spPr>
        <p:txBody>
          <a:bodyPr>
            <a:normAutofit fontScale="90000"/>
          </a:bodyPr>
          <a:lstStyle/>
          <a:p>
            <a:pPr algn="ctr"/>
            <a:r>
              <a:rPr lang="fr-FR" b="1" dirty="0">
                <a:solidFill>
                  <a:srgbClr val="00B0F0"/>
                </a:solidFill>
                <a:latin typeface="Garamond" panose="02020404030301010803" pitchFamily="18" charset="0"/>
              </a:rPr>
              <a:t>Ce qu’a déjà obtenu l’AV2E</a:t>
            </a:r>
            <a:endParaRPr lang="fr-FR" dirty="0"/>
          </a:p>
        </p:txBody>
      </p:sp>
      <p:sp>
        <p:nvSpPr>
          <p:cNvPr id="3" name="Espace réservé du contenu 2">
            <a:extLst>
              <a:ext uri="{FF2B5EF4-FFF2-40B4-BE49-F238E27FC236}">
                <a16:creationId xmlns:a16="http://schemas.microsoft.com/office/drawing/2014/main" id="{5490C251-DC70-8901-ED27-BB49CC732289}"/>
              </a:ext>
            </a:extLst>
          </p:cNvPr>
          <p:cNvSpPr>
            <a:spLocks noGrp="1"/>
          </p:cNvSpPr>
          <p:nvPr>
            <p:ph idx="1"/>
          </p:nvPr>
        </p:nvSpPr>
        <p:spPr>
          <a:xfrm>
            <a:off x="838200" y="1348740"/>
            <a:ext cx="10515600" cy="5303520"/>
          </a:xfrm>
        </p:spPr>
        <p:txBody>
          <a:bodyPr>
            <a:normAutofit fontScale="92500" lnSpcReduction="20000"/>
          </a:bodyPr>
          <a:lstStyle/>
          <a:p>
            <a:r>
              <a:rPr lang="fr-FR" sz="3000" b="1" dirty="0">
                <a:solidFill>
                  <a:srgbClr val="00B050"/>
                </a:solidFill>
                <a:latin typeface="Garamond" panose="02020404030301010803" pitchFamily="18" charset="0"/>
              </a:rPr>
              <a:t>Le maintien des lisses devant les appartements</a:t>
            </a:r>
          </a:p>
          <a:p>
            <a:r>
              <a:rPr lang="fr-FR" sz="3000" b="1" dirty="0">
                <a:solidFill>
                  <a:srgbClr val="00B050"/>
                </a:solidFill>
                <a:latin typeface="Garamond" panose="02020404030301010803" pitchFamily="18" charset="0"/>
              </a:rPr>
              <a:t>Une réfection des marches – des poubelles « square des boulistes »</a:t>
            </a:r>
          </a:p>
          <a:p>
            <a:r>
              <a:rPr lang="fr-FR" sz="3000" b="1" dirty="0">
                <a:solidFill>
                  <a:srgbClr val="00B050"/>
                </a:solidFill>
                <a:latin typeface="Garamond" panose="02020404030301010803" pitchFamily="18" charset="0"/>
              </a:rPr>
              <a:t>Le maintien de l’environnement suite aux nombreuses interventions auprès de « Montpellier au quotidien » :</a:t>
            </a:r>
          </a:p>
          <a:p>
            <a:pPr>
              <a:buFontTx/>
              <a:buChar char="-"/>
            </a:pPr>
            <a:r>
              <a:rPr lang="fr-FR" sz="3000" b="1" dirty="0">
                <a:solidFill>
                  <a:schemeClr val="accent2">
                    <a:lumMod val="50000"/>
                  </a:schemeClr>
                </a:solidFill>
                <a:latin typeface="Garamond" panose="02020404030301010803" pitchFamily="18" charset="0"/>
              </a:rPr>
              <a:t>Fermetures des barrières – des bornes – remise ne place des potelets de sécurité- stationnement motos</a:t>
            </a:r>
          </a:p>
          <a:p>
            <a:pPr>
              <a:buFontTx/>
              <a:buChar char="-"/>
            </a:pPr>
            <a:r>
              <a:rPr lang="fr-FR" sz="3000" b="1" dirty="0">
                <a:solidFill>
                  <a:schemeClr val="accent2">
                    <a:lumMod val="50000"/>
                  </a:schemeClr>
                </a:solidFill>
                <a:latin typeface="Garamond" panose="02020404030301010803" pitchFamily="18" charset="0"/>
              </a:rPr>
              <a:t>Remplacement grilles de protection sur écoulements</a:t>
            </a:r>
          </a:p>
          <a:p>
            <a:pPr>
              <a:buFontTx/>
              <a:buChar char="-"/>
            </a:pPr>
            <a:r>
              <a:rPr lang="fr-FR" sz="3000" b="1" dirty="0">
                <a:solidFill>
                  <a:schemeClr val="accent2">
                    <a:lumMod val="50000"/>
                  </a:schemeClr>
                </a:solidFill>
                <a:latin typeface="Garamond" panose="02020404030301010803" pitchFamily="18" charset="0"/>
              </a:rPr>
              <a:t>Retraits tags – amas de feuilles mortes – écoulements bouchés…</a:t>
            </a:r>
          </a:p>
          <a:p>
            <a:pPr>
              <a:buFontTx/>
              <a:buChar char="-"/>
            </a:pPr>
            <a:r>
              <a:rPr lang="fr-FR" sz="3000" b="1" dirty="0">
                <a:solidFill>
                  <a:schemeClr val="accent2">
                    <a:lumMod val="50000"/>
                  </a:schemeClr>
                </a:solidFill>
                <a:latin typeface="Garamond" panose="02020404030301010803" pitchFamily="18" charset="0"/>
              </a:rPr>
              <a:t>Lampadaires en panne</a:t>
            </a:r>
          </a:p>
          <a:p>
            <a:pPr>
              <a:buFontTx/>
              <a:buChar char="-"/>
            </a:pPr>
            <a:r>
              <a:rPr lang="fr-FR" sz="3000" b="1" dirty="0">
                <a:solidFill>
                  <a:srgbClr val="00B050"/>
                </a:solidFill>
                <a:latin typeface="Garamond" panose="02020404030301010803" pitchFamily="18" charset="0"/>
              </a:rPr>
              <a:t>…</a:t>
            </a:r>
          </a:p>
          <a:p>
            <a:pPr marL="0" indent="0" algn="ctr">
              <a:buNone/>
            </a:pPr>
            <a:r>
              <a:rPr lang="fr-FR" sz="3600" b="1" dirty="0">
                <a:solidFill>
                  <a:srgbClr val="C00000"/>
                </a:solidFill>
                <a:latin typeface="Garamond" panose="02020404030301010803" pitchFamily="18" charset="0"/>
              </a:rPr>
              <a:t>Grands mercis aux vigies qui nous envoient des signalements + photos</a:t>
            </a:r>
          </a:p>
          <a:p>
            <a:pPr>
              <a:buFontTx/>
              <a:buChar char="-"/>
            </a:pPr>
            <a:endParaRPr lang="fr-FR" b="1" dirty="0">
              <a:solidFill>
                <a:srgbClr val="00B050"/>
              </a:solidFill>
            </a:endParaRPr>
          </a:p>
          <a:p>
            <a:pPr marL="0" indent="0">
              <a:buNone/>
            </a:pPr>
            <a:endParaRPr lang="fr-FR" b="1" dirty="0">
              <a:solidFill>
                <a:srgbClr val="FF0000"/>
              </a:solidFill>
            </a:endParaRPr>
          </a:p>
        </p:txBody>
      </p:sp>
    </p:spTree>
    <p:extLst>
      <p:ext uri="{BB962C8B-B14F-4D97-AF65-F5344CB8AC3E}">
        <p14:creationId xmlns:p14="http://schemas.microsoft.com/office/powerpoint/2010/main" val="16714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58349-D460-7C63-D0ED-952DDFB25786}"/>
              </a:ext>
            </a:extLst>
          </p:cNvPr>
          <p:cNvSpPr>
            <a:spLocks noGrp="1"/>
          </p:cNvSpPr>
          <p:nvPr>
            <p:ph type="title"/>
          </p:nvPr>
        </p:nvSpPr>
        <p:spPr/>
        <p:txBody>
          <a:bodyPr>
            <a:normAutofit/>
          </a:bodyPr>
          <a:lstStyle/>
          <a:p>
            <a:pPr algn="ctr"/>
            <a:r>
              <a:rPr lang="fr-FR" b="1" dirty="0">
                <a:solidFill>
                  <a:srgbClr val="00B0F0"/>
                </a:solidFill>
                <a:latin typeface="Garamond" panose="02020404030301010803" pitchFamily="18" charset="0"/>
              </a:rPr>
              <a:t>Réunion  AV2E jeudi 04 décembre 2025</a:t>
            </a:r>
            <a:br>
              <a:rPr lang="fr-FR" b="1" dirty="0">
                <a:solidFill>
                  <a:srgbClr val="00B0F0"/>
                </a:solidFill>
                <a:latin typeface="Garamond" panose="02020404030301010803" pitchFamily="18" charset="0"/>
              </a:rPr>
            </a:br>
            <a:r>
              <a:rPr lang="fr-FR" b="1" dirty="0">
                <a:solidFill>
                  <a:srgbClr val="00B0F0"/>
                </a:solidFill>
                <a:latin typeface="Garamond" panose="02020404030301010803" pitchFamily="18" charset="0"/>
              </a:rPr>
              <a:t>Salle Fernand Pelloutier 18h – 20h</a:t>
            </a:r>
          </a:p>
        </p:txBody>
      </p:sp>
      <p:sp>
        <p:nvSpPr>
          <p:cNvPr id="3" name="Espace réservé du contenu 2">
            <a:extLst>
              <a:ext uri="{FF2B5EF4-FFF2-40B4-BE49-F238E27FC236}">
                <a16:creationId xmlns:a16="http://schemas.microsoft.com/office/drawing/2014/main" id="{B2178A93-B1AE-92D5-9D34-8FE10CA73662}"/>
              </a:ext>
            </a:extLst>
          </p:cNvPr>
          <p:cNvSpPr>
            <a:spLocks noGrp="1"/>
          </p:cNvSpPr>
          <p:nvPr>
            <p:ph idx="1"/>
          </p:nvPr>
        </p:nvSpPr>
        <p:spPr/>
        <p:txBody>
          <a:bodyPr>
            <a:normAutofit/>
          </a:bodyPr>
          <a:lstStyle/>
          <a:p>
            <a:pPr marL="0" indent="0" algn="ctr">
              <a:buNone/>
            </a:pPr>
            <a:endParaRPr lang="fr-FR" sz="4800" b="1" dirty="0">
              <a:solidFill>
                <a:srgbClr val="00B050"/>
              </a:solidFill>
              <a:latin typeface="Garamond" panose="02020404030301010803" pitchFamily="18" charset="0"/>
            </a:endParaRPr>
          </a:p>
          <a:p>
            <a:pPr marL="0" indent="0" algn="ctr">
              <a:buNone/>
            </a:pPr>
            <a:r>
              <a:rPr lang="fr-FR" sz="4400" b="1" dirty="0">
                <a:solidFill>
                  <a:srgbClr val="00B050"/>
                </a:solidFill>
                <a:latin typeface="Garamond" panose="02020404030301010803" pitchFamily="18" charset="0"/>
              </a:rPr>
              <a:t>BONJOUR - BIENVENUE </a:t>
            </a:r>
          </a:p>
          <a:p>
            <a:pPr marL="0" indent="0" algn="ctr">
              <a:buNone/>
            </a:pPr>
            <a:r>
              <a:rPr lang="fr-FR" sz="4400" b="1" dirty="0">
                <a:solidFill>
                  <a:srgbClr val="00B050"/>
                </a:solidFill>
                <a:latin typeface="Garamond" panose="02020404030301010803" pitchFamily="18" charset="0"/>
              </a:rPr>
              <a:t>A l’ensemble des </a:t>
            </a:r>
          </a:p>
          <a:p>
            <a:pPr marL="0" indent="0" algn="ctr">
              <a:buNone/>
            </a:pPr>
            <a:r>
              <a:rPr lang="fr-FR" sz="4400" b="1" dirty="0">
                <a:solidFill>
                  <a:srgbClr val="00B050"/>
                </a:solidFill>
                <a:latin typeface="Garamond" panose="02020404030301010803" pitchFamily="18" charset="0"/>
              </a:rPr>
              <a:t>RESIDENT.E.S </a:t>
            </a:r>
            <a:r>
              <a:rPr lang="fr-FR" sz="4400" b="1" dirty="0" err="1">
                <a:solidFill>
                  <a:srgbClr val="00B050"/>
                </a:solidFill>
                <a:latin typeface="Garamond" panose="02020404030301010803" pitchFamily="18" charset="0"/>
              </a:rPr>
              <a:t>présent.e.s</a:t>
            </a:r>
            <a:r>
              <a:rPr lang="fr-FR" sz="4400" b="1" dirty="0">
                <a:solidFill>
                  <a:srgbClr val="00B050"/>
                </a:solidFill>
                <a:latin typeface="Garamond" panose="02020404030301010803" pitchFamily="18" charset="0"/>
              </a:rPr>
              <a:t> </a:t>
            </a:r>
          </a:p>
        </p:txBody>
      </p:sp>
    </p:spTree>
    <p:extLst>
      <p:ext uri="{BB962C8B-B14F-4D97-AF65-F5344CB8AC3E}">
        <p14:creationId xmlns:p14="http://schemas.microsoft.com/office/powerpoint/2010/main" val="3565428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7932A-E4CA-A121-E43F-03677F300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
            <a:ext cx="12192000" cy="6829425"/>
          </a:xfrm>
          <a:prstGeom prst="rect">
            <a:avLst/>
          </a:prstGeom>
        </p:spPr>
      </p:pic>
    </p:spTree>
    <p:extLst>
      <p:ext uri="{BB962C8B-B14F-4D97-AF65-F5344CB8AC3E}">
        <p14:creationId xmlns:p14="http://schemas.microsoft.com/office/powerpoint/2010/main" val="1199736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E3618C-3133-4DC8-6A85-2C005DEA3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905959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D95BF0-07CF-459D-672B-F3399A422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5721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9EB2F81-AB6F-D7DE-FC66-1F178E0FE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345512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DC4871-121E-E24D-9C87-874E1DA43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82547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AB1F1-0D08-06F2-AE80-0308AEBA456B}"/>
              </a:ext>
            </a:extLst>
          </p:cNvPr>
          <p:cNvSpPr>
            <a:spLocks noGrp="1"/>
          </p:cNvSpPr>
          <p:nvPr>
            <p:ph type="title"/>
          </p:nvPr>
        </p:nvSpPr>
        <p:spPr/>
        <p:txBody>
          <a:bodyPr>
            <a:normAutofit/>
          </a:bodyPr>
          <a:lstStyle/>
          <a:p>
            <a:pPr algn="ctr"/>
            <a:r>
              <a:rPr lang="fr-FR" sz="3600" b="1" dirty="0">
                <a:solidFill>
                  <a:schemeClr val="accent6">
                    <a:lumMod val="60000"/>
                    <a:lumOff val="40000"/>
                  </a:schemeClr>
                </a:solidFill>
                <a:latin typeface="Garamond" panose="02020404030301010803" pitchFamily="18" charset="0"/>
              </a:rPr>
              <a:t>Avenir de l’esplanade de l’Europe : questions ?</a:t>
            </a:r>
            <a:endParaRPr lang="fr-FR" sz="3600" dirty="0"/>
          </a:p>
        </p:txBody>
      </p:sp>
      <p:sp>
        <p:nvSpPr>
          <p:cNvPr id="3" name="Espace réservé du contenu 2">
            <a:extLst>
              <a:ext uri="{FF2B5EF4-FFF2-40B4-BE49-F238E27FC236}">
                <a16:creationId xmlns:a16="http://schemas.microsoft.com/office/drawing/2014/main" id="{D0368AA7-81EE-409D-65D5-4B3CBCBE60CF}"/>
              </a:ext>
            </a:extLst>
          </p:cNvPr>
          <p:cNvSpPr>
            <a:spLocks noGrp="1"/>
          </p:cNvSpPr>
          <p:nvPr>
            <p:ph idx="1"/>
          </p:nvPr>
        </p:nvSpPr>
        <p:spPr>
          <a:xfrm>
            <a:off x="838200" y="1690688"/>
            <a:ext cx="10515600" cy="4802187"/>
          </a:xfrm>
        </p:spPr>
        <p:txBody>
          <a:bodyPr>
            <a:normAutofit fontScale="62500" lnSpcReduction="20000"/>
          </a:bodyPr>
          <a:lstStyle/>
          <a:p>
            <a:r>
              <a:rPr lang="fr-FR" sz="4500" b="1" dirty="0">
                <a:solidFill>
                  <a:srgbClr val="0070C0"/>
                </a:solidFill>
                <a:latin typeface="Garamond" panose="02020404030301010803" pitchFamily="18" charset="0"/>
              </a:rPr>
              <a:t>Sous quel délai  verrons-nous  vos solutions concrètes pour réhabiliter l’esplanade de l’Europe pour </a:t>
            </a:r>
            <a:r>
              <a:rPr lang="fr-FR" sz="3600" b="1" dirty="0">
                <a:solidFill>
                  <a:srgbClr val="0070C0"/>
                </a:solidFill>
                <a:latin typeface="Garamond" panose="02020404030301010803" pitchFamily="18" charset="0"/>
              </a:rPr>
              <a:t>:</a:t>
            </a:r>
          </a:p>
          <a:p>
            <a:pPr>
              <a:buFont typeface="Wingdings" panose="05000000000000000000" pitchFamily="2" charset="2"/>
              <a:buChar char="Ø"/>
            </a:pPr>
            <a:r>
              <a:rPr lang="fr-FR" sz="3600" b="1" dirty="0">
                <a:solidFill>
                  <a:schemeClr val="accent6">
                    <a:lumMod val="50000"/>
                  </a:schemeClr>
                </a:solidFill>
                <a:latin typeface="Garamond" panose="02020404030301010803" pitchFamily="18" charset="0"/>
              </a:rPr>
              <a:t>Valoriser les espaces publics – le Lez et ses berges – rétablir le jet d’eau</a:t>
            </a:r>
          </a:p>
          <a:p>
            <a:pPr>
              <a:buFont typeface="Wingdings" panose="05000000000000000000" pitchFamily="2" charset="2"/>
              <a:buChar char="Ø"/>
            </a:pPr>
            <a:r>
              <a:rPr lang="fr-FR" sz="3600" b="1" dirty="0">
                <a:solidFill>
                  <a:schemeClr val="accent6">
                    <a:lumMod val="50000"/>
                  </a:schemeClr>
                </a:solidFill>
                <a:latin typeface="Garamond" panose="02020404030301010803" pitchFamily="18" charset="0"/>
              </a:rPr>
              <a:t>Améliorer la circulation des véhicules par le respect des 30km/h (50km/h bd de l’aéroport international)</a:t>
            </a:r>
          </a:p>
          <a:p>
            <a:pPr>
              <a:buFont typeface="Wingdings" panose="05000000000000000000" pitchFamily="2" charset="2"/>
              <a:buChar char="Ø"/>
            </a:pPr>
            <a:r>
              <a:rPr lang="fr-FR" sz="3600" b="1" dirty="0">
                <a:solidFill>
                  <a:schemeClr val="accent6">
                    <a:lumMod val="50000"/>
                  </a:schemeClr>
                </a:solidFill>
                <a:latin typeface="Garamond" panose="02020404030301010803" pitchFamily="18" charset="0"/>
              </a:rPr>
              <a:t>Améliorer la sécurité des piétons</a:t>
            </a:r>
          </a:p>
          <a:p>
            <a:pPr>
              <a:buFont typeface="Wingdings" panose="05000000000000000000" pitchFamily="2" charset="2"/>
              <a:buChar char="Ø"/>
            </a:pPr>
            <a:r>
              <a:rPr lang="fr-FR" sz="3600" b="1" dirty="0">
                <a:solidFill>
                  <a:schemeClr val="accent6">
                    <a:lumMod val="50000"/>
                  </a:schemeClr>
                </a:solidFill>
                <a:latin typeface="Garamond" panose="02020404030301010803" pitchFamily="18" charset="0"/>
              </a:rPr>
              <a:t>Faire respecter le règlement des espaces verts</a:t>
            </a:r>
          </a:p>
          <a:p>
            <a:pPr>
              <a:buFont typeface="Wingdings" panose="05000000000000000000" pitchFamily="2" charset="2"/>
              <a:buChar char="Ø"/>
            </a:pPr>
            <a:r>
              <a:rPr lang="fr-FR" sz="3800" b="1" dirty="0">
                <a:solidFill>
                  <a:schemeClr val="accent6">
                    <a:lumMod val="50000"/>
                  </a:schemeClr>
                </a:solidFill>
                <a:latin typeface="Garamond" panose="02020404030301010803" pitchFamily="18" charset="0"/>
              </a:rPr>
              <a:t>Adapter l’esplanade de l’Europe aux enjeux climatiques et écologiques </a:t>
            </a:r>
          </a:p>
          <a:p>
            <a:r>
              <a:rPr lang="fr-FR" sz="4500" b="1" dirty="0">
                <a:solidFill>
                  <a:srgbClr val="0070C0"/>
                </a:solidFill>
                <a:latin typeface="Garamond" panose="02020404030301010803" pitchFamily="18" charset="0"/>
              </a:rPr>
              <a:t>Quelle destination pour l’esplanade de l'Europe : lieu de manifestations ?– à quelle fréquence ?</a:t>
            </a:r>
          </a:p>
          <a:p>
            <a:r>
              <a:rPr lang="fr-FR" sz="4000" b="1" dirty="0">
                <a:solidFill>
                  <a:srgbClr val="FF0000"/>
                </a:solidFill>
                <a:latin typeface="Garamond" panose="02020404030301010803" pitchFamily="18" charset="0"/>
              </a:rPr>
              <a:t>Quelle organisation pour la police municipale pour qu’elle soit présente aux heures chaudes de la nuit de 3h à 5h du matin (heure de fermeture de la discothèque) et non de façon épisodique ,en matinée ou en après –midi quand il ne se passe rien!</a:t>
            </a:r>
          </a:p>
          <a:p>
            <a:endParaRPr lang="fr-FR" sz="3200" b="1" dirty="0">
              <a:solidFill>
                <a:srgbClr val="0070C0"/>
              </a:solidFill>
              <a:latin typeface="Garamond" panose="02020404030301010803" pitchFamily="18" charset="0"/>
            </a:endParaRPr>
          </a:p>
        </p:txBody>
      </p:sp>
    </p:spTree>
    <p:extLst>
      <p:ext uri="{BB962C8B-B14F-4D97-AF65-F5344CB8AC3E}">
        <p14:creationId xmlns:p14="http://schemas.microsoft.com/office/powerpoint/2010/main" val="2882045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18350-54F0-E1BE-CAA2-8F4FE990CD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2AC019-60FB-9E45-7E42-3FC04D90EA2B}"/>
              </a:ext>
            </a:extLst>
          </p:cNvPr>
          <p:cNvSpPr>
            <a:spLocks noGrp="1"/>
          </p:cNvSpPr>
          <p:nvPr>
            <p:ph type="title"/>
          </p:nvPr>
        </p:nvSpPr>
        <p:spPr/>
        <p:txBody>
          <a:bodyPr/>
          <a:lstStyle/>
          <a:p>
            <a:pPr algn="ctr"/>
            <a:r>
              <a:rPr lang="fr-FR" b="1" dirty="0">
                <a:solidFill>
                  <a:schemeClr val="accent6">
                    <a:lumMod val="60000"/>
                    <a:lumOff val="40000"/>
                  </a:schemeClr>
                </a:solidFill>
                <a:latin typeface="Garamond" panose="02020404030301010803" pitchFamily="18" charset="0"/>
              </a:rPr>
              <a:t>Avenir de la pelouse de l’esplanade de l’Europe  : constat </a:t>
            </a:r>
          </a:p>
        </p:txBody>
      </p:sp>
      <p:sp>
        <p:nvSpPr>
          <p:cNvPr id="3" name="Espace réservé du contenu 2">
            <a:extLst>
              <a:ext uri="{FF2B5EF4-FFF2-40B4-BE49-F238E27FC236}">
                <a16:creationId xmlns:a16="http://schemas.microsoft.com/office/drawing/2014/main" id="{9B6CBCA4-0B95-2EC6-4873-A21E1C879E5B}"/>
              </a:ext>
            </a:extLst>
          </p:cNvPr>
          <p:cNvSpPr>
            <a:spLocks noGrp="1"/>
          </p:cNvSpPr>
          <p:nvPr>
            <p:ph idx="1"/>
          </p:nvPr>
        </p:nvSpPr>
        <p:spPr>
          <a:xfrm>
            <a:off x="838200" y="2400300"/>
            <a:ext cx="10515600" cy="4092575"/>
          </a:xfrm>
        </p:spPr>
        <p:txBody>
          <a:bodyPr>
            <a:normAutofit/>
          </a:bodyPr>
          <a:lstStyle/>
          <a:p>
            <a:r>
              <a:rPr lang="fr-FR" b="1" dirty="0">
                <a:solidFill>
                  <a:schemeClr val="accent1">
                    <a:lumMod val="75000"/>
                  </a:schemeClr>
                </a:solidFill>
                <a:latin typeface="Garamond" panose="02020404030301010803" pitchFamily="18" charset="0"/>
              </a:rPr>
              <a:t>Espace vert (1ha) emblématique de la ville qui constitue:</a:t>
            </a:r>
          </a:p>
          <a:p>
            <a:pPr marL="0" indent="0">
              <a:buNone/>
            </a:pPr>
            <a:r>
              <a:rPr lang="fr-FR" b="1" dirty="0">
                <a:solidFill>
                  <a:schemeClr val="accent1">
                    <a:lumMod val="75000"/>
                  </a:schemeClr>
                </a:solidFill>
                <a:latin typeface="Garamond" panose="02020404030301010803" pitchFamily="18" charset="0"/>
              </a:rPr>
              <a:t>* Un lieu de détente, de respiration et de convivialité au delà des « déjections canines »</a:t>
            </a:r>
          </a:p>
          <a:p>
            <a:pPr marL="0" indent="0">
              <a:buNone/>
            </a:pPr>
            <a:r>
              <a:rPr lang="fr-FR" b="1" dirty="0">
                <a:solidFill>
                  <a:schemeClr val="accent1">
                    <a:lumMod val="75000"/>
                  </a:schemeClr>
                </a:solidFill>
                <a:latin typeface="Garamond" panose="02020404030301010803" pitchFamily="18" charset="0"/>
              </a:rPr>
              <a:t>* Avec un rôle écologique important dans un secteur minéralisé</a:t>
            </a:r>
          </a:p>
          <a:p>
            <a:r>
              <a:rPr lang="fr-FR" b="1" dirty="0">
                <a:solidFill>
                  <a:srgbClr val="C00000"/>
                </a:solidFill>
                <a:latin typeface="Garamond" panose="02020404030301010803" pitchFamily="18" charset="0"/>
              </a:rPr>
              <a:t>Depuis 2 étés: 2024- 2025, les restrictions réglementaires n’ont pas permis d’arroser la pelouse pour la transformer en surface terreuse d’où un aspect esthétique rebutant</a:t>
            </a:r>
          </a:p>
          <a:p>
            <a:pPr>
              <a:spcBef>
                <a:spcPts val="0"/>
              </a:spcBef>
            </a:pPr>
            <a:r>
              <a:rPr lang="fr-FR" b="1" dirty="0">
                <a:solidFill>
                  <a:srgbClr val="7030A0"/>
                </a:solidFill>
                <a:latin typeface="Garamond" panose="02020404030301010803" pitchFamily="18" charset="0"/>
              </a:rPr>
              <a:t>Non respect de la réglementation des espaces verts sur Montpellier</a:t>
            </a:r>
          </a:p>
          <a:p>
            <a:pPr marL="0" indent="0">
              <a:spcBef>
                <a:spcPts val="0"/>
              </a:spcBef>
              <a:buNone/>
            </a:pPr>
            <a:r>
              <a:rPr lang="fr-FR" b="1" dirty="0">
                <a:solidFill>
                  <a:srgbClr val="7030A0"/>
                </a:solidFill>
                <a:latin typeface="Garamond" panose="02020404030301010803" pitchFamily="18" charset="0"/>
              </a:rPr>
              <a:t>   </a:t>
            </a:r>
          </a:p>
        </p:txBody>
      </p:sp>
    </p:spTree>
    <p:extLst>
      <p:ext uri="{BB962C8B-B14F-4D97-AF65-F5344CB8AC3E}">
        <p14:creationId xmlns:p14="http://schemas.microsoft.com/office/powerpoint/2010/main" val="2250416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48CF33D-6FF9-431E-B567-FFB1406C1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96027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E553-6568-A126-DCBC-E0CC9949E3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A726342-51DE-2578-76AC-E86B7932E6F5}"/>
              </a:ext>
            </a:extLst>
          </p:cNvPr>
          <p:cNvSpPr>
            <a:spLocks noGrp="1"/>
          </p:cNvSpPr>
          <p:nvPr>
            <p:ph type="title"/>
          </p:nvPr>
        </p:nvSpPr>
        <p:spPr/>
        <p:txBody>
          <a:bodyPr/>
          <a:lstStyle/>
          <a:p>
            <a:pPr algn="ctr"/>
            <a:r>
              <a:rPr lang="fr-FR" b="1" dirty="0">
                <a:solidFill>
                  <a:schemeClr val="accent6">
                    <a:lumMod val="60000"/>
                    <a:lumOff val="40000"/>
                  </a:schemeClr>
                </a:solidFill>
                <a:latin typeface="Garamond" panose="02020404030301010803" pitchFamily="18" charset="0"/>
              </a:rPr>
              <a:t>Avenir de l’esplanade de l’Europe et de sa pelouse : conséquences</a:t>
            </a:r>
            <a:endParaRPr lang="fr-FR" dirty="0"/>
          </a:p>
        </p:txBody>
      </p:sp>
      <p:sp>
        <p:nvSpPr>
          <p:cNvPr id="3" name="Espace réservé du contenu 2">
            <a:extLst>
              <a:ext uri="{FF2B5EF4-FFF2-40B4-BE49-F238E27FC236}">
                <a16:creationId xmlns:a16="http://schemas.microsoft.com/office/drawing/2014/main" id="{D0A9648F-36AB-3D61-710E-1634ACF751F7}"/>
              </a:ext>
            </a:extLst>
          </p:cNvPr>
          <p:cNvSpPr>
            <a:spLocks noGrp="1"/>
          </p:cNvSpPr>
          <p:nvPr>
            <p:ph idx="1"/>
          </p:nvPr>
        </p:nvSpPr>
        <p:spPr>
          <a:xfrm>
            <a:off x="941070" y="1825625"/>
            <a:ext cx="10515600" cy="4351338"/>
          </a:xfrm>
        </p:spPr>
        <p:txBody>
          <a:bodyPr>
            <a:normAutofit/>
          </a:bodyPr>
          <a:lstStyle/>
          <a:p>
            <a:r>
              <a:rPr lang="fr-FR" b="1" dirty="0">
                <a:solidFill>
                  <a:srgbClr val="0070C0"/>
                </a:solidFill>
                <a:latin typeface="Garamond" panose="02020404030301010803" pitchFamily="18" charset="0"/>
              </a:rPr>
              <a:t>Aspect esthétique déplorable ressemble à de la terre nue</a:t>
            </a:r>
          </a:p>
          <a:p>
            <a:r>
              <a:rPr lang="fr-FR" b="1" dirty="0">
                <a:solidFill>
                  <a:srgbClr val="0070C0"/>
                </a:solidFill>
                <a:latin typeface="Garamond" panose="02020404030301010803" pitchFamily="18" charset="0"/>
              </a:rPr>
              <a:t>Sol très détérioré suite aux piétinements des sportifs , aux trous des chiens, aux passages des vélos , des trottinettes , des voitures , des camionnettes… </a:t>
            </a:r>
          </a:p>
          <a:p>
            <a:r>
              <a:rPr lang="fr-FR" b="1" dirty="0">
                <a:solidFill>
                  <a:srgbClr val="0070C0"/>
                </a:solidFill>
                <a:latin typeface="Garamond" panose="02020404030301010803" pitchFamily="18" charset="0"/>
              </a:rPr>
              <a:t> Mort partielle du gazon surtout pour les zones exposées au soleil</a:t>
            </a:r>
          </a:p>
          <a:p>
            <a:r>
              <a:rPr lang="fr-FR" b="1" dirty="0">
                <a:solidFill>
                  <a:srgbClr val="0070C0"/>
                </a:solidFill>
                <a:latin typeface="Garamond" panose="02020404030301010803" pitchFamily="18" charset="0"/>
              </a:rPr>
              <a:t>Zones dégarnies favorisant l’installation de mousses</a:t>
            </a:r>
          </a:p>
          <a:p>
            <a:r>
              <a:rPr lang="fr-FR" b="1" dirty="0">
                <a:solidFill>
                  <a:srgbClr val="C00000"/>
                </a:solidFill>
                <a:latin typeface="Garamond" panose="02020404030301010803" pitchFamily="18" charset="0"/>
              </a:rPr>
              <a:t>Risques d’érosion du sol sur 1,5 ha lors de pluies cévenoles</a:t>
            </a:r>
          </a:p>
          <a:p>
            <a:r>
              <a:rPr lang="fr-FR" b="1" dirty="0">
                <a:solidFill>
                  <a:srgbClr val="00B050"/>
                </a:solidFill>
                <a:latin typeface="Garamond" panose="02020404030301010803" pitchFamily="18" charset="0"/>
              </a:rPr>
              <a:t>Réduction de la biodiversité ( micro-organismes, vers de terre)</a:t>
            </a:r>
          </a:p>
          <a:p>
            <a:endParaRPr lang="fr-FR" b="1" dirty="0">
              <a:solidFill>
                <a:srgbClr val="0070C0"/>
              </a:solidFill>
              <a:latin typeface="Garamond" panose="02020404030301010803" pitchFamily="18" charset="0"/>
            </a:endParaRPr>
          </a:p>
        </p:txBody>
      </p:sp>
      <p:sp>
        <p:nvSpPr>
          <p:cNvPr id="6" name="Rectangle 3">
            <a:extLst>
              <a:ext uri="{FF2B5EF4-FFF2-40B4-BE49-F238E27FC236}">
                <a16:creationId xmlns:a16="http://schemas.microsoft.com/office/drawing/2014/main" id="{2D1664CF-B32D-DAEF-6920-554004E5EB50}"/>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4033150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3C45-83EF-317E-717F-516EA5D3B69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D25A6CC-54A6-65B6-D9EB-45F4CF9A92D0}"/>
              </a:ext>
            </a:extLst>
          </p:cNvPr>
          <p:cNvSpPr>
            <a:spLocks noGrp="1"/>
          </p:cNvSpPr>
          <p:nvPr>
            <p:ph type="title"/>
          </p:nvPr>
        </p:nvSpPr>
        <p:spPr/>
        <p:txBody>
          <a:bodyPr/>
          <a:lstStyle/>
          <a:p>
            <a:pPr algn="ctr"/>
            <a:r>
              <a:rPr lang="fr-FR" b="1" dirty="0">
                <a:solidFill>
                  <a:srgbClr val="00B0F0"/>
                </a:solidFill>
                <a:latin typeface="Garamond" panose="02020404030301010803" pitchFamily="18" charset="0"/>
              </a:rPr>
              <a:t>Ce qu’a déjà obtenu l’AV2E</a:t>
            </a:r>
            <a:endParaRPr lang="fr-FR" dirty="0"/>
          </a:p>
        </p:txBody>
      </p:sp>
      <p:sp>
        <p:nvSpPr>
          <p:cNvPr id="3" name="Espace réservé du contenu 2">
            <a:extLst>
              <a:ext uri="{FF2B5EF4-FFF2-40B4-BE49-F238E27FC236}">
                <a16:creationId xmlns:a16="http://schemas.microsoft.com/office/drawing/2014/main" id="{5E854111-CE7A-ECA3-4731-1F45444A0532}"/>
              </a:ext>
            </a:extLst>
          </p:cNvPr>
          <p:cNvSpPr>
            <a:spLocks noGrp="1"/>
          </p:cNvSpPr>
          <p:nvPr>
            <p:ph idx="1"/>
          </p:nvPr>
        </p:nvSpPr>
        <p:spPr>
          <a:xfrm>
            <a:off x="838200" y="1805940"/>
            <a:ext cx="10515600" cy="4371023"/>
          </a:xfrm>
        </p:spPr>
        <p:txBody>
          <a:bodyPr>
            <a:normAutofit fontScale="85000" lnSpcReduction="20000"/>
          </a:bodyPr>
          <a:lstStyle/>
          <a:p>
            <a:r>
              <a:rPr lang="fr-FR" sz="3000" b="1" dirty="0">
                <a:latin typeface="Garamond" panose="02020404030301010803" pitchFamily="18" charset="0"/>
              </a:rPr>
              <a:t>L’arrêt des manifestations du </a:t>
            </a:r>
            <a:r>
              <a:rPr lang="fr-FR" sz="3000" b="1" dirty="0" err="1">
                <a:latin typeface="Garamond" panose="02020404030301010803" pitchFamily="18" charset="0"/>
              </a:rPr>
              <a:t>Fise</a:t>
            </a:r>
            <a:r>
              <a:rPr lang="fr-FR" sz="3000" b="1" dirty="0">
                <a:latin typeface="Garamond" panose="02020404030301010803" pitchFamily="18" charset="0"/>
              </a:rPr>
              <a:t> sur la pelouse</a:t>
            </a:r>
          </a:p>
          <a:p>
            <a:r>
              <a:rPr lang="fr-FR" sz="3000" b="1" dirty="0">
                <a:latin typeface="Garamond" panose="02020404030301010803" pitchFamily="18" charset="0"/>
              </a:rPr>
              <a:t>La réfection de la pelouse en novembre 2024 (20 000€ chiffre communiqué par l’élu aux espaces verts)</a:t>
            </a:r>
          </a:p>
          <a:p>
            <a:r>
              <a:rPr lang="fr-FR" sz="3000" b="1" dirty="0">
                <a:latin typeface="Garamond" panose="02020404030301010803" pitchFamily="18" charset="0"/>
              </a:rPr>
              <a:t>Pour 2025 : rien à l’instar de toutes les pelouses de la ville qui sont logées à la même enseigne</a:t>
            </a:r>
          </a:p>
          <a:p>
            <a:r>
              <a:rPr lang="fr-FR" sz="3000" b="1" i="1" dirty="0">
                <a:solidFill>
                  <a:srgbClr val="00B050"/>
                </a:solidFill>
                <a:latin typeface="Garamond" panose="02020404030301010803" pitchFamily="18" charset="0"/>
              </a:rPr>
              <a:t>Nota: la comparaison avec les 2 espaces verts de la place Thessalie n’est pas justifiée : 2 jardins de 200m2 arrosés au goutte à goutte  - </a:t>
            </a:r>
            <a:r>
              <a:rPr lang="fr-FR" sz="3000" b="1" dirty="0">
                <a:solidFill>
                  <a:srgbClr val="00B050"/>
                </a:solidFill>
                <a:latin typeface="Garamond" panose="02020404030301010803" pitchFamily="18" charset="0"/>
              </a:rPr>
              <a:t> </a:t>
            </a:r>
            <a:r>
              <a:rPr lang="fr-FR" sz="3000" b="1" i="1" dirty="0">
                <a:solidFill>
                  <a:srgbClr val="00B050"/>
                </a:solidFill>
                <a:latin typeface="Garamond" panose="02020404030301010803" pitchFamily="18" charset="0"/>
              </a:rPr>
              <a:t>l’arrosage d’1,5ha de pelouse en période estivale c’est 1500 à 2000m3 par mois</a:t>
            </a:r>
          </a:p>
          <a:p>
            <a:endParaRPr lang="fr-FR" b="1" dirty="0"/>
          </a:p>
          <a:p>
            <a:r>
              <a:rPr lang="fr-FR" b="1" dirty="0">
                <a:solidFill>
                  <a:srgbClr val="FF0000"/>
                </a:solidFill>
              </a:rPr>
              <a:t>Ps : nous avons interpellé, en espérant jouer sur la corde sensible , la mairie en juillet pour l’étape du tour de France (retour:  « nous aussi on aimerait bien mais les risques d’incendies sont prioritaires sur le département » la nappe phréatique n’a pas de frontières )</a:t>
            </a:r>
          </a:p>
        </p:txBody>
      </p:sp>
    </p:spTree>
    <p:extLst>
      <p:ext uri="{BB962C8B-B14F-4D97-AF65-F5344CB8AC3E}">
        <p14:creationId xmlns:p14="http://schemas.microsoft.com/office/powerpoint/2010/main" val="642527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0129BE-9F6F-EE21-21DE-2FA4C4E22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570575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2D512-1653-C46C-1F46-C388185404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82DF931-99F7-B486-032C-9813BB30BC3B}"/>
              </a:ext>
            </a:extLst>
          </p:cNvPr>
          <p:cNvSpPr>
            <a:spLocks noGrp="1"/>
          </p:cNvSpPr>
          <p:nvPr>
            <p:ph type="title"/>
          </p:nvPr>
        </p:nvSpPr>
        <p:spPr/>
        <p:txBody>
          <a:bodyPr/>
          <a:lstStyle/>
          <a:p>
            <a:pPr algn="ctr"/>
            <a:r>
              <a:rPr lang="fr-FR" b="1" dirty="0">
                <a:solidFill>
                  <a:schemeClr val="accent6">
                    <a:lumMod val="60000"/>
                    <a:lumOff val="40000"/>
                  </a:schemeClr>
                </a:solidFill>
                <a:latin typeface="Garamond" panose="02020404030301010803" pitchFamily="18" charset="0"/>
              </a:rPr>
              <a:t>Avenir de l’esplanade de l’Europe et de sa pelouse : questions ?</a:t>
            </a:r>
            <a:endParaRPr lang="fr-FR" dirty="0"/>
          </a:p>
        </p:txBody>
      </p:sp>
      <p:sp>
        <p:nvSpPr>
          <p:cNvPr id="3" name="Espace réservé du contenu 2">
            <a:extLst>
              <a:ext uri="{FF2B5EF4-FFF2-40B4-BE49-F238E27FC236}">
                <a16:creationId xmlns:a16="http://schemas.microsoft.com/office/drawing/2014/main" id="{557F8FE7-8E5B-DA69-68ED-999FAA0827EF}"/>
              </a:ext>
            </a:extLst>
          </p:cNvPr>
          <p:cNvSpPr>
            <a:spLocks noGrp="1"/>
          </p:cNvSpPr>
          <p:nvPr>
            <p:ph idx="1"/>
          </p:nvPr>
        </p:nvSpPr>
        <p:spPr/>
        <p:txBody>
          <a:bodyPr>
            <a:normAutofit lnSpcReduction="10000"/>
          </a:bodyPr>
          <a:lstStyle/>
          <a:p>
            <a:r>
              <a:rPr lang="fr-FR" sz="3200" b="1" dirty="0">
                <a:solidFill>
                  <a:srgbClr val="0070C0"/>
                </a:solidFill>
                <a:latin typeface="Garamond" panose="02020404030301010803" pitchFamily="18" charset="0"/>
              </a:rPr>
              <a:t>Pourquoi la pelouse est dans cet état ? Economie d’eau pour des questions de sécurité (risques d’incendie)-économiques (économie d’eau et d’entretien) </a:t>
            </a:r>
          </a:p>
          <a:p>
            <a:r>
              <a:rPr lang="fr-FR" sz="3200" b="1" dirty="0">
                <a:solidFill>
                  <a:srgbClr val="0070C0"/>
                </a:solidFill>
                <a:latin typeface="Garamond" panose="02020404030301010803" pitchFamily="18" charset="0"/>
              </a:rPr>
              <a:t>Quel choix de graines de graminées résistantes à la sècheresse ? </a:t>
            </a:r>
            <a:r>
              <a:rPr lang="fr-FR" sz="3200" b="1" dirty="0">
                <a:solidFill>
                  <a:srgbClr val="C00000"/>
                </a:solidFill>
                <a:latin typeface="Garamond" panose="02020404030301010803" pitchFamily="18" charset="0"/>
              </a:rPr>
              <a:t>Proposition la « fétuque élevée »</a:t>
            </a:r>
          </a:p>
          <a:p>
            <a:r>
              <a:rPr lang="fr-FR" sz="3200" b="1" dirty="0">
                <a:solidFill>
                  <a:srgbClr val="0070C0"/>
                </a:solidFill>
                <a:latin typeface="Garamond" panose="02020404030301010803" pitchFamily="18" charset="0"/>
              </a:rPr>
              <a:t>Comment sera favorisée la biodiversité?</a:t>
            </a:r>
          </a:p>
          <a:p>
            <a:r>
              <a:rPr lang="fr-FR" sz="3200" b="1" dirty="0">
                <a:solidFill>
                  <a:srgbClr val="0070C0"/>
                </a:solidFill>
                <a:latin typeface="Garamond" panose="02020404030301010803" pitchFamily="18" charset="0"/>
              </a:rPr>
              <a:t>Quel plan pratique sera mis en place  pour une pelouse qui résistera à l’ été  2026 ? Regarnissage et réensemencement nécessaire (travail du sol indispensable)</a:t>
            </a:r>
          </a:p>
          <a:p>
            <a:endParaRPr lang="fr-FR" sz="3200" b="1" dirty="0">
              <a:solidFill>
                <a:srgbClr val="0070C0"/>
              </a:solidFill>
              <a:latin typeface="Garamond" panose="02020404030301010803" pitchFamily="18" charset="0"/>
            </a:endParaRPr>
          </a:p>
        </p:txBody>
      </p:sp>
    </p:spTree>
    <p:extLst>
      <p:ext uri="{BB962C8B-B14F-4D97-AF65-F5344CB8AC3E}">
        <p14:creationId xmlns:p14="http://schemas.microsoft.com/office/powerpoint/2010/main" val="3219809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C2ED0-6C5D-43EA-BFB9-927BAABE8B31}"/>
              </a:ext>
            </a:extLst>
          </p:cNvPr>
          <p:cNvSpPr>
            <a:spLocks noGrp="1"/>
          </p:cNvSpPr>
          <p:nvPr>
            <p:ph type="title"/>
          </p:nvPr>
        </p:nvSpPr>
        <p:spPr/>
        <p:txBody>
          <a:bodyPr/>
          <a:lstStyle/>
          <a:p>
            <a:pPr algn="ctr"/>
            <a:r>
              <a:rPr lang="fr-FR" b="1" dirty="0">
                <a:solidFill>
                  <a:srgbClr val="0070C0"/>
                </a:solidFill>
                <a:latin typeface="Garamond" panose="02020404030301010803" pitchFamily="18" charset="0"/>
              </a:rPr>
              <a:t>Retour mairie du 04 décembre 2025</a:t>
            </a:r>
          </a:p>
        </p:txBody>
      </p:sp>
      <p:sp>
        <p:nvSpPr>
          <p:cNvPr id="3" name="Espace réservé du contenu 2">
            <a:extLst>
              <a:ext uri="{FF2B5EF4-FFF2-40B4-BE49-F238E27FC236}">
                <a16:creationId xmlns:a16="http://schemas.microsoft.com/office/drawing/2014/main" id="{C507AA0D-AA81-CFF7-A3E9-3C2C6F4DDD4A}"/>
              </a:ext>
            </a:extLst>
          </p:cNvPr>
          <p:cNvSpPr>
            <a:spLocks noGrp="1"/>
          </p:cNvSpPr>
          <p:nvPr>
            <p:ph idx="1"/>
          </p:nvPr>
        </p:nvSpPr>
        <p:spPr>
          <a:xfrm>
            <a:off x="838200" y="1825624"/>
            <a:ext cx="10515600" cy="4369435"/>
          </a:xfrm>
        </p:spPr>
        <p:txBody>
          <a:bodyPr>
            <a:normAutofit fontScale="77500" lnSpcReduction="20000"/>
          </a:bodyPr>
          <a:lstStyle/>
          <a:p>
            <a:r>
              <a:rPr lang="fr-FR" b="1" dirty="0">
                <a:solidFill>
                  <a:schemeClr val="accent6">
                    <a:lumMod val="75000"/>
                  </a:schemeClr>
                </a:solidFill>
                <a:latin typeface="Garamond" panose="02020404030301010803" pitchFamily="18" charset="0"/>
              </a:rPr>
              <a:t>Défaut d’arrosage pelouse 2025 : </a:t>
            </a:r>
          </a:p>
          <a:p>
            <a:pPr lvl="0"/>
            <a:r>
              <a:rPr lang="fr-FR" b="1" dirty="0">
                <a:solidFill>
                  <a:schemeClr val="accent6">
                    <a:lumMod val="75000"/>
                  </a:schemeClr>
                </a:solidFill>
                <a:latin typeface="Garamond" panose="02020404030301010803" pitchFamily="18" charset="0"/>
              </a:rPr>
              <a:t>Mise en place une gestion centralisée avec commande à distance qui n’a pas bien fonctionnée</a:t>
            </a:r>
          </a:p>
          <a:p>
            <a:pPr lvl="0"/>
            <a:r>
              <a:rPr lang="fr-FR" b="1" dirty="0">
                <a:solidFill>
                  <a:schemeClr val="accent6">
                    <a:lumMod val="75000"/>
                  </a:schemeClr>
                </a:solidFill>
                <a:latin typeface="Garamond" panose="02020404030301010803" pitchFamily="18" charset="0"/>
              </a:rPr>
              <a:t>D’où remise en état complet : surpresseur + matériel d’irrigation en direct et non à distance</a:t>
            </a:r>
          </a:p>
          <a:p>
            <a:pPr lvl="0"/>
            <a:r>
              <a:rPr lang="fr-FR" b="1" dirty="0">
                <a:solidFill>
                  <a:schemeClr val="accent6">
                    <a:lumMod val="75000"/>
                  </a:schemeClr>
                </a:solidFill>
                <a:latin typeface="Garamond" panose="02020404030301010803" pitchFamily="18" charset="0"/>
              </a:rPr>
              <a:t>Bons de travaux engagés pour la réfection de la pelouse au printemps 2026 : aérée + regazonnement  classique avec un substrat de meilleur qualité (30 000€)</a:t>
            </a:r>
          </a:p>
          <a:p>
            <a:pPr lvl="0"/>
            <a:r>
              <a:rPr lang="fr-FR" b="1" dirty="0">
                <a:solidFill>
                  <a:schemeClr val="accent6">
                    <a:lumMod val="75000"/>
                  </a:schemeClr>
                </a:solidFill>
                <a:latin typeface="Garamond" panose="02020404030301010803" pitchFamily="18" charset="0"/>
              </a:rPr>
              <a:t>Pelouse sera arrosée en 2026 sauf arrêté préfectoral</a:t>
            </a:r>
          </a:p>
          <a:p>
            <a:r>
              <a:rPr lang="fr-FR" b="1" dirty="0">
                <a:solidFill>
                  <a:schemeClr val="accent6">
                    <a:lumMod val="75000"/>
                  </a:schemeClr>
                </a:solidFill>
                <a:latin typeface="Garamond" panose="02020404030301010803" pitchFamily="18" charset="0"/>
              </a:rPr>
              <a:t>En cours réflexion sur le Peyrou :2600 m2 (1/6 de l’esplanade)</a:t>
            </a:r>
          </a:p>
          <a:p>
            <a:pPr lvl="0"/>
            <a:r>
              <a:rPr lang="fr-FR" b="1" dirty="0">
                <a:solidFill>
                  <a:schemeClr val="accent6">
                    <a:lumMod val="75000"/>
                  </a:schemeClr>
                </a:solidFill>
                <a:latin typeface="Garamond" panose="02020404030301010803" pitchFamily="18" charset="0"/>
              </a:rPr>
              <a:t>Gazon standard = 30 000 € </a:t>
            </a:r>
          </a:p>
          <a:p>
            <a:pPr lvl="0"/>
            <a:r>
              <a:rPr lang="fr-FR" b="1" dirty="0">
                <a:solidFill>
                  <a:schemeClr val="accent6">
                    <a:lumMod val="75000"/>
                  </a:schemeClr>
                </a:solidFill>
                <a:latin typeface="Garamond" panose="02020404030301010803" pitchFamily="18" charset="0"/>
              </a:rPr>
              <a:t>Plaquage              = 72 000€</a:t>
            </a:r>
          </a:p>
          <a:p>
            <a:pPr lvl="0"/>
            <a:r>
              <a:rPr lang="fr-FR" b="1" dirty="0" err="1">
                <a:solidFill>
                  <a:schemeClr val="accent6">
                    <a:lumMod val="75000"/>
                  </a:schemeClr>
                </a:solidFill>
                <a:latin typeface="Garamond" panose="02020404030301010803" pitchFamily="18" charset="0"/>
              </a:rPr>
              <a:t>Zoysia</a:t>
            </a:r>
            <a:r>
              <a:rPr lang="fr-FR" b="1" dirty="0">
                <a:solidFill>
                  <a:schemeClr val="accent6">
                    <a:lumMod val="75000"/>
                  </a:schemeClr>
                </a:solidFill>
                <a:latin typeface="Garamond" panose="02020404030301010803" pitchFamily="18" charset="0"/>
              </a:rPr>
              <a:t> </a:t>
            </a:r>
            <a:r>
              <a:rPr lang="fr-FR" b="1" dirty="0" err="1">
                <a:solidFill>
                  <a:schemeClr val="accent6">
                    <a:lumMod val="75000"/>
                  </a:schemeClr>
                </a:solidFill>
                <a:latin typeface="Garamond" panose="02020404030301010803" pitchFamily="18" charset="0"/>
              </a:rPr>
              <a:t>tenifolia</a:t>
            </a:r>
            <a:r>
              <a:rPr lang="fr-FR" b="1" dirty="0">
                <a:solidFill>
                  <a:schemeClr val="accent6">
                    <a:lumMod val="75000"/>
                  </a:schemeClr>
                </a:solidFill>
                <a:latin typeface="Garamond" panose="02020404030301010803" pitchFamily="18" charset="0"/>
              </a:rPr>
              <a:t>     =442 000€ résiste au piétinement à la chaleur (économie d’eau - n‘a pas besoin d ‘être tondu (mais reste jaune les 4 mois de l’hiver)</a:t>
            </a:r>
          </a:p>
          <a:p>
            <a:endParaRPr lang="fr-FR" dirty="0"/>
          </a:p>
        </p:txBody>
      </p:sp>
    </p:spTree>
    <p:extLst>
      <p:ext uri="{BB962C8B-B14F-4D97-AF65-F5344CB8AC3E}">
        <p14:creationId xmlns:p14="http://schemas.microsoft.com/office/powerpoint/2010/main" val="879296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346109-DC78-9862-B113-D5EA6FC5FE01}"/>
              </a:ext>
            </a:extLst>
          </p:cNvPr>
          <p:cNvSpPr>
            <a:spLocks noGrp="1"/>
          </p:cNvSpPr>
          <p:nvPr>
            <p:ph type="title"/>
          </p:nvPr>
        </p:nvSpPr>
        <p:spPr/>
        <p:txBody>
          <a:bodyPr/>
          <a:lstStyle/>
          <a:p>
            <a:pPr algn="ctr"/>
            <a:r>
              <a:rPr lang="fr-FR" b="1" dirty="0">
                <a:solidFill>
                  <a:srgbClr val="0070C0"/>
                </a:solidFill>
                <a:latin typeface="Garamond" panose="02020404030301010803" pitchFamily="18" charset="0"/>
              </a:rPr>
              <a:t>Retour mairie du 04 décembre 2025</a:t>
            </a:r>
            <a:endParaRPr lang="fr-FR" dirty="0"/>
          </a:p>
        </p:txBody>
      </p:sp>
      <p:sp>
        <p:nvSpPr>
          <p:cNvPr id="3" name="Espace réservé du contenu 2">
            <a:extLst>
              <a:ext uri="{FF2B5EF4-FFF2-40B4-BE49-F238E27FC236}">
                <a16:creationId xmlns:a16="http://schemas.microsoft.com/office/drawing/2014/main" id="{D2B1CC81-71B6-B340-AF4B-69A2B81669A3}"/>
              </a:ext>
            </a:extLst>
          </p:cNvPr>
          <p:cNvSpPr>
            <a:spLocks noGrp="1"/>
          </p:cNvSpPr>
          <p:nvPr>
            <p:ph idx="1"/>
          </p:nvPr>
        </p:nvSpPr>
        <p:spPr/>
        <p:txBody>
          <a:bodyPr/>
          <a:lstStyle/>
          <a:p>
            <a:r>
              <a:rPr lang="fr-FR" b="1" dirty="0">
                <a:solidFill>
                  <a:schemeClr val="accent6">
                    <a:lumMod val="75000"/>
                  </a:schemeClr>
                </a:solidFill>
                <a:latin typeface="Garamond" panose="02020404030301010803" pitchFamily="18" charset="0"/>
              </a:rPr>
              <a:t>Pour les lisses : la pose et dépose pour un événement = 80 000 € </a:t>
            </a:r>
          </a:p>
          <a:p>
            <a:pPr lvl="0"/>
            <a:r>
              <a:rPr lang="fr-FR" b="1" dirty="0">
                <a:solidFill>
                  <a:schemeClr val="accent6">
                    <a:lumMod val="75000"/>
                  </a:schemeClr>
                </a:solidFill>
                <a:latin typeface="Garamond" panose="02020404030301010803" pitchFamily="18" charset="0"/>
              </a:rPr>
              <a:t>Bon de commande pour des lisses en bois et des lisses en corde renforcée : résistent à 36t expérimentées et mise en situation à Nice</a:t>
            </a:r>
          </a:p>
          <a:p>
            <a:pPr lvl="0"/>
            <a:r>
              <a:rPr lang="fr-FR" b="1" dirty="0">
                <a:solidFill>
                  <a:schemeClr val="accent6">
                    <a:lumMod val="75000"/>
                  </a:schemeClr>
                </a:solidFill>
                <a:latin typeface="Garamond" panose="02020404030301010803" pitchFamily="18" charset="0"/>
              </a:rPr>
              <a:t>Réutilisation des trous laissés vacants </a:t>
            </a:r>
          </a:p>
          <a:p>
            <a:pPr lvl="0"/>
            <a:r>
              <a:rPr lang="fr-FR" b="1" dirty="0">
                <a:solidFill>
                  <a:schemeClr val="accent6">
                    <a:lumMod val="75000"/>
                  </a:schemeClr>
                </a:solidFill>
                <a:latin typeface="Garamond" panose="02020404030301010803" pitchFamily="18" charset="0"/>
              </a:rPr>
              <a:t>Coût dépose et dépose sans comparaison</a:t>
            </a:r>
          </a:p>
          <a:p>
            <a:r>
              <a:rPr lang="fr-FR" b="1" dirty="0">
                <a:solidFill>
                  <a:schemeClr val="accent6">
                    <a:lumMod val="75000"/>
                  </a:schemeClr>
                </a:solidFill>
                <a:latin typeface="Garamond" panose="02020404030301010803" pitchFamily="18" charset="0"/>
              </a:rPr>
              <a:t>Pour le passage des véhicules : il faut empêcher l’accessibilité (lever les bornes – mise en place des potelets)dans un 1</a:t>
            </a:r>
            <a:r>
              <a:rPr lang="fr-FR" b="1" baseline="30000" dirty="0">
                <a:solidFill>
                  <a:schemeClr val="accent6">
                    <a:lumMod val="75000"/>
                  </a:schemeClr>
                </a:solidFill>
                <a:latin typeface="Garamond" panose="02020404030301010803" pitchFamily="18" charset="0"/>
              </a:rPr>
              <a:t>er</a:t>
            </a:r>
            <a:r>
              <a:rPr lang="fr-FR" b="1" dirty="0">
                <a:solidFill>
                  <a:schemeClr val="accent6">
                    <a:lumMod val="75000"/>
                  </a:schemeClr>
                </a:solidFill>
                <a:latin typeface="Garamond" panose="02020404030301010803" pitchFamily="18" charset="0"/>
              </a:rPr>
              <a:t> temps</a:t>
            </a:r>
          </a:p>
          <a:p>
            <a:endParaRPr lang="fr-FR" dirty="0"/>
          </a:p>
        </p:txBody>
      </p:sp>
    </p:spTree>
    <p:extLst>
      <p:ext uri="{BB962C8B-B14F-4D97-AF65-F5344CB8AC3E}">
        <p14:creationId xmlns:p14="http://schemas.microsoft.com/office/powerpoint/2010/main" val="2147592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7A1212-9C08-E4E4-82B5-FA74AFA4F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02123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92BA04-480C-C974-2D2A-732485CFD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4210095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9FD9CC-DC59-D630-6DB9-1B7B89E25D98}"/>
              </a:ext>
            </a:extLst>
          </p:cNvPr>
          <p:cNvSpPr>
            <a:spLocks noGrp="1"/>
          </p:cNvSpPr>
          <p:nvPr>
            <p:ph type="title"/>
          </p:nvPr>
        </p:nvSpPr>
        <p:spPr/>
        <p:txBody>
          <a:bodyPr/>
          <a:lstStyle/>
          <a:p>
            <a:pPr algn="ctr"/>
            <a:r>
              <a:rPr lang="fr-FR" b="1" dirty="0">
                <a:solidFill>
                  <a:srgbClr val="00B050"/>
                </a:solidFill>
              </a:rPr>
              <a:t>Avenir du Lez urbain : entretien du fleuve et retour du jet d’eau : constat </a:t>
            </a:r>
          </a:p>
        </p:txBody>
      </p:sp>
      <p:sp>
        <p:nvSpPr>
          <p:cNvPr id="3" name="Espace réservé du contenu 2">
            <a:extLst>
              <a:ext uri="{FF2B5EF4-FFF2-40B4-BE49-F238E27FC236}">
                <a16:creationId xmlns:a16="http://schemas.microsoft.com/office/drawing/2014/main" id="{5AF79D61-2784-BE62-DD16-AC1DC139AB7C}"/>
              </a:ext>
            </a:extLst>
          </p:cNvPr>
          <p:cNvSpPr>
            <a:spLocks noGrp="1"/>
          </p:cNvSpPr>
          <p:nvPr>
            <p:ph idx="1"/>
          </p:nvPr>
        </p:nvSpPr>
        <p:spPr/>
        <p:txBody>
          <a:bodyPr/>
          <a:lstStyle/>
          <a:p>
            <a:r>
              <a:rPr lang="fr-FR" sz="3200" b="1" dirty="0">
                <a:solidFill>
                  <a:srgbClr val="00B0F0"/>
                </a:solidFill>
                <a:latin typeface="Garamond" panose="02020404030301010803" pitchFamily="18" charset="0"/>
              </a:rPr>
              <a:t>Manque d’entretien manifeste : déchets flottants ,</a:t>
            </a:r>
            <a:r>
              <a:rPr lang="fr-FR" b="1" dirty="0">
                <a:solidFill>
                  <a:srgbClr val="00B0F0"/>
                </a:solidFill>
                <a:latin typeface="Garamond" panose="02020404030301010803" pitchFamily="18" charset="0"/>
              </a:rPr>
              <a:t>végétation</a:t>
            </a:r>
            <a:r>
              <a:rPr lang="fr-FR" sz="3200" b="1" dirty="0">
                <a:solidFill>
                  <a:srgbClr val="00B0F0"/>
                </a:solidFill>
                <a:latin typeface="Garamond" panose="02020404030301010803" pitchFamily="18" charset="0"/>
              </a:rPr>
              <a:t> envahissante , berges abimées, atteinte à la faune et à la flore</a:t>
            </a:r>
          </a:p>
          <a:p>
            <a:r>
              <a:rPr lang="fr-FR" sz="3200" b="1" dirty="0">
                <a:solidFill>
                  <a:srgbClr val="00B0F0"/>
                </a:solidFill>
                <a:latin typeface="Garamond" panose="02020404030301010803" pitchFamily="18" charset="0"/>
              </a:rPr>
              <a:t>Pollution de l’eau : cyanobactéries</a:t>
            </a:r>
          </a:p>
          <a:p>
            <a:r>
              <a:rPr lang="fr-FR" sz="3200" b="1" dirty="0">
                <a:solidFill>
                  <a:srgbClr val="00B0F0"/>
                </a:solidFill>
                <a:latin typeface="Garamond" panose="02020404030301010803" pitchFamily="18" charset="0"/>
              </a:rPr>
              <a:t>Odeurs pestilentielles à certaines périodes</a:t>
            </a:r>
          </a:p>
          <a:p>
            <a:r>
              <a:rPr lang="fr-FR" sz="3200" b="1" dirty="0">
                <a:solidFill>
                  <a:srgbClr val="00B0F0"/>
                </a:solidFill>
                <a:latin typeface="Garamond" panose="02020404030301010803" pitchFamily="18" charset="0"/>
              </a:rPr>
              <a:t>Dégradation de l’image du quartier </a:t>
            </a:r>
          </a:p>
          <a:p>
            <a:r>
              <a:rPr lang="fr-FR" sz="3200" b="1" dirty="0">
                <a:solidFill>
                  <a:srgbClr val="C00000"/>
                </a:solidFill>
                <a:latin typeface="Garamond" panose="02020404030301010803" pitchFamily="18" charset="0"/>
              </a:rPr>
              <a:t>Risques d’inondations notamment en périodes cévenoles</a:t>
            </a:r>
          </a:p>
          <a:p>
            <a:r>
              <a:rPr lang="fr-FR" sz="3200" b="1" dirty="0">
                <a:solidFill>
                  <a:srgbClr val="00B0F0"/>
                </a:solidFill>
                <a:latin typeface="Garamond" panose="02020404030301010803" pitchFamily="18" charset="0"/>
              </a:rPr>
              <a:t>Arrêt du jet d’eau alors que le maire prône « l’eau en ville »</a:t>
            </a:r>
          </a:p>
          <a:p>
            <a:endParaRPr lang="fr-FR" dirty="0"/>
          </a:p>
        </p:txBody>
      </p:sp>
    </p:spTree>
    <p:extLst>
      <p:ext uri="{BB962C8B-B14F-4D97-AF65-F5344CB8AC3E}">
        <p14:creationId xmlns:p14="http://schemas.microsoft.com/office/powerpoint/2010/main" val="261101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3E2439-C045-F607-B638-AF1B87E46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392152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AF2773-499F-F49D-745B-5B8999AAB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199346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B9318-58E5-808E-8599-A8E2E019C36B}"/>
              </a:ext>
            </a:extLst>
          </p:cNvPr>
          <p:cNvSpPr>
            <a:spLocks noGrp="1"/>
          </p:cNvSpPr>
          <p:nvPr>
            <p:ph type="title"/>
          </p:nvPr>
        </p:nvSpPr>
        <p:spPr/>
        <p:txBody>
          <a:bodyPr/>
          <a:lstStyle/>
          <a:p>
            <a:r>
              <a:rPr lang="fr-FR" b="1" dirty="0">
                <a:solidFill>
                  <a:srgbClr val="00B050"/>
                </a:solidFill>
                <a:latin typeface="Garamond" panose="02020404030301010803" pitchFamily="18" charset="0"/>
              </a:rPr>
              <a:t>Avenir</a:t>
            </a:r>
            <a:r>
              <a:rPr lang="fr-FR" b="1" dirty="0">
                <a:solidFill>
                  <a:srgbClr val="00B050"/>
                </a:solidFill>
              </a:rPr>
              <a:t> du Lez urbain : entretien du fleuve et retour du jet d’eau : conséquences </a:t>
            </a:r>
            <a:endParaRPr lang="fr-FR" b="1" dirty="0"/>
          </a:p>
        </p:txBody>
      </p:sp>
      <p:sp>
        <p:nvSpPr>
          <p:cNvPr id="3" name="Espace réservé du contenu 2">
            <a:extLst>
              <a:ext uri="{FF2B5EF4-FFF2-40B4-BE49-F238E27FC236}">
                <a16:creationId xmlns:a16="http://schemas.microsoft.com/office/drawing/2014/main" id="{543C7E38-4FDC-D41C-F30B-20051CFA061D}"/>
              </a:ext>
            </a:extLst>
          </p:cNvPr>
          <p:cNvSpPr>
            <a:spLocks noGrp="1"/>
          </p:cNvSpPr>
          <p:nvPr>
            <p:ph idx="1"/>
          </p:nvPr>
        </p:nvSpPr>
        <p:spPr/>
        <p:txBody>
          <a:bodyPr>
            <a:normAutofit/>
          </a:bodyPr>
          <a:lstStyle/>
          <a:p>
            <a:r>
              <a:rPr lang="fr-FR" sz="4000" b="1" dirty="0">
                <a:solidFill>
                  <a:srgbClr val="FF0000"/>
                </a:solidFill>
                <a:latin typeface="Garamond" panose="02020404030301010803" pitchFamily="18" charset="0"/>
              </a:rPr>
              <a:t>Les riverains désertent les bords du fleuve (risque d’intoxication des chiens )</a:t>
            </a:r>
          </a:p>
          <a:p>
            <a:r>
              <a:rPr lang="fr-FR" sz="4000" b="1" dirty="0">
                <a:solidFill>
                  <a:srgbClr val="FF0000"/>
                </a:solidFill>
                <a:latin typeface="Garamond" panose="02020404030301010803" pitchFamily="18" charset="0"/>
              </a:rPr>
              <a:t>Les touristes aussi : perte d’attractivité importante</a:t>
            </a:r>
          </a:p>
          <a:p>
            <a:r>
              <a:rPr lang="fr-FR" sz="4000" b="1" dirty="0">
                <a:solidFill>
                  <a:srgbClr val="FF0000"/>
                </a:solidFill>
                <a:latin typeface="Garamond" panose="02020404030301010803" pitchFamily="18" charset="0"/>
              </a:rPr>
              <a:t>Les résidents de Port Juvénal ont un sentiment d’abandon , de délaissement de leur quartier </a:t>
            </a:r>
          </a:p>
        </p:txBody>
      </p:sp>
    </p:spTree>
    <p:extLst>
      <p:ext uri="{BB962C8B-B14F-4D97-AF65-F5344CB8AC3E}">
        <p14:creationId xmlns:p14="http://schemas.microsoft.com/office/powerpoint/2010/main" val="1122128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7AC2D-E583-45F4-E9AE-BBB4785DD83F}"/>
              </a:ext>
            </a:extLst>
          </p:cNvPr>
          <p:cNvSpPr>
            <a:spLocks noGrp="1"/>
          </p:cNvSpPr>
          <p:nvPr>
            <p:ph type="title"/>
          </p:nvPr>
        </p:nvSpPr>
        <p:spPr/>
        <p:txBody>
          <a:bodyPr/>
          <a:lstStyle/>
          <a:p>
            <a:pPr algn="ctr"/>
            <a:r>
              <a:rPr lang="fr-FR" b="1" dirty="0">
                <a:solidFill>
                  <a:srgbClr val="00B0F0"/>
                </a:solidFill>
                <a:latin typeface="Garamond" panose="02020404030301010803" pitchFamily="18" charset="0"/>
              </a:rPr>
              <a:t>Ce qu’a déjà obtenu l’AV2E</a:t>
            </a:r>
          </a:p>
        </p:txBody>
      </p:sp>
      <p:sp>
        <p:nvSpPr>
          <p:cNvPr id="3" name="Espace réservé du contenu 2">
            <a:extLst>
              <a:ext uri="{FF2B5EF4-FFF2-40B4-BE49-F238E27FC236}">
                <a16:creationId xmlns:a16="http://schemas.microsoft.com/office/drawing/2014/main" id="{5C5BFB5D-1B18-C171-8D60-23E18952AC65}"/>
              </a:ext>
            </a:extLst>
          </p:cNvPr>
          <p:cNvSpPr>
            <a:spLocks noGrp="1"/>
          </p:cNvSpPr>
          <p:nvPr>
            <p:ph idx="1"/>
          </p:nvPr>
        </p:nvSpPr>
        <p:spPr/>
        <p:txBody>
          <a:bodyPr/>
          <a:lstStyle/>
          <a:p>
            <a:r>
              <a:rPr lang="fr-FR" b="1" dirty="0">
                <a:solidFill>
                  <a:srgbClr val="FF0000"/>
                </a:solidFill>
                <a:latin typeface="Garamond" panose="02020404030301010803" pitchFamily="18" charset="0"/>
              </a:rPr>
              <a:t>En période de </a:t>
            </a:r>
            <a:r>
              <a:rPr lang="fr-FR" b="1" dirty="0" err="1">
                <a:solidFill>
                  <a:srgbClr val="FF0000"/>
                </a:solidFill>
                <a:latin typeface="Garamond" panose="02020404030301010803" pitchFamily="18" charset="0"/>
              </a:rPr>
              <a:t>Fise</a:t>
            </a:r>
            <a:r>
              <a:rPr lang="fr-FR" b="1" dirty="0">
                <a:solidFill>
                  <a:srgbClr val="FF0000"/>
                </a:solidFill>
                <a:latin typeface="Garamond" panose="02020404030301010803" pitchFamily="18" charset="0"/>
              </a:rPr>
              <a:t> : </a:t>
            </a:r>
          </a:p>
          <a:p>
            <a:pPr marL="0" indent="0">
              <a:buNone/>
            </a:pPr>
            <a:r>
              <a:rPr lang="fr-FR" sz="3200" b="1" dirty="0">
                <a:solidFill>
                  <a:schemeClr val="accent2">
                    <a:lumMod val="75000"/>
                  </a:schemeClr>
                </a:solidFill>
                <a:latin typeface="Garamond" panose="02020404030301010803" pitchFamily="18" charset="0"/>
              </a:rPr>
              <a:t>* Net déplacement des animations du Lez vers la Mairie</a:t>
            </a:r>
          </a:p>
          <a:p>
            <a:pPr marL="0" indent="0">
              <a:buNone/>
            </a:pPr>
            <a:r>
              <a:rPr lang="fr-FR" sz="3200" b="1" dirty="0">
                <a:solidFill>
                  <a:schemeClr val="accent2">
                    <a:lumMod val="75000"/>
                  </a:schemeClr>
                </a:solidFill>
                <a:latin typeface="Garamond" panose="02020404030301010803" pitchFamily="18" charset="0"/>
              </a:rPr>
              <a:t>* Sécurisation de l’esplanade de l’Europe pour le </a:t>
            </a:r>
            <a:r>
              <a:rPr lang="fr-FR" sz="3200" b="1" dirty="0" err="1">
                <a:solidFill>
                  <a:schemeClr val="accent2">
                    <a:lumMod val="75000"/>
                  </a:schemeClr>
                </a:solidFill>
                <a:latin typeface="Garamond" panose="02020404030301010803" pitchFamily="18" charset="0"/>
              </a:rPr>
              <a:t>Fise</a:t>
            </a:r>
            <a:r>
              <a:rPr lang="fr-FR" sz="3200" b="1" dirty="0">
                <a:solidFill>
                  <a:schemeClr val="accent2">
                    <a:lumMod val="75000"/>
                  </a:schemeClr>
                </a:solidFill>
                <a:latin typeface="Garamond" panose="02020404030301010803" pitchFamily="18" charset="0"/>
              </a:rPr>
              <a:t> 2025</a:t>
            </a:r>
          </a:p>
          <a:p>
            <a:pPr marL="0" indent="0">
              <a:buNone/>
            </a:pPr>
            <a:r>
              <a:rPr lang="fr-FR" sz="3200" b="1" dirty="0">
                <a:solidFill>
                  <a:schemeClr val="accent2">
                    <a:lumMod val="75000"/>
                  </a:schemeClr>
                </a:solidFill>
                <a:latin typeface="Garamond" panose="02020404030301010803" pitchFamily="18" charset="0"/>
              </a:rPr>
              <a:t>* Encadrement des travaux sur les berges du Lez</a:t>
            </a:r>
            <a:r>
              <a:rPr lang="fr-FR" sz="3200" b="1" dirty="0">
                <a:latin typeface="Garamond" panose="02020404030301010803" pitchFamily="18" charset="0"/>
              </a:rPr>
              <a:t> </a:t>
            </a:r>
          </a:p>
          <a:p>
            <a:r>
              <a:rPr lang="fr-FR" b="1" dirty="0">
                <a:solidFill>
                  <a:srgbClr val="00B0F0"/>
                </a:solidFill>
                <a:latin typeface="Garamond" panose="02020404030301010803" pitchFamily="18" charset="0"/>
              </a:rPr>
              <a:t>Installation de panneaux expliquant l’histoire et la vie du fleuve (inauguration le 12 décembre 2025 à 14h 30 place de l’hôtel de Ville)</a:t>
            </a:r>
          </a:p>
          <a:p>
            <a:endParaRPr lang="fr-FR" b="1" dirty="0">
              <a:solidFill>
                <a:srgbClr val="00B0F0"/>
              </a:solidFill>
            </a:endParaRPr>
          </a:p>
          <a:p>
            <a:endParaRPr lang="fr-FR" b="1" dirty="0">
              <a:solidFill>
                <a:srgbClr val="00B0F0"/>
              </a:solidFill>
            </a:endParaRPr>
          </a:p>
          <a:p>
            <a:pPr marL="0" indent="0">
              <a:buNone/>
            </a:pPr>
            <a:endParaRPr lang="fr-FR" dirty="0"/>
          </a:p>
          <a:p>
            <a:endParaRPr lang="fr-FR" dirty="0"/>
          </a:p>
          <a:p>
            <a:endParaRPr lang="fr-FR" dirty="0"/>
          </a:p>
          <a:p>
            <a:endParaRPr lang="fr-FR" dirty="0"/>
          </a:p>
        </p:txBody>
      </p:sp>
    </p:spTree>
    <p:extLst>
      <p:ext uri="{BB962C8B-B14F-4D97-AF65-F5344CB8AC3E}">
        <p14:creationId xmlns:p14="http://schemas.microsoft.com/office/powerpoint/2010/main" val="367070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87E587-018C-585E-CD0B-BEA5E52A3E61}"/>
              </a:ext>
            </a:extLst>
          </p:cNvPr>
          <p:cNvSpPr>
            <a:spLocks noGrp="1"/>
          </p:cNvSpPr>
          <p:nvPr>
            <p:ph type="title"/>
          </p:nvPr>
        </p:nvSpPr>
        <p:spPr>
          <a:xfrm>
            <a:off x="838200" y="331471"/>
            <a:ext cx="10515600" cy="1497329"/>
          </a:xfrm>
        </p:spPr>
        <p:txBody>
          <a:bodyPr>
            <a:noAutofit/>
          </a:bodyPr>
          <a:lstStyle/>
          <a:p>
            <a:pPr algn="ctr"/>
            <a:br>
              <a:rPr lang="fr-FR" sz="2800" b="1" dirty="0">
                <a:highlight>
                  <a:srgbClr val="FFFF00"/>
                </a:highlight>
                <a:latin typeface="Garamond" panose="02020404030301010803" pitchFamily="18" charset="0"/>
              </a:rPr>
            </a:br>
            <a:r>
              <a:rPr lang="fr-FR" sz="3200" b="1" dirty="0">
                <a:highlight>
                  <a:srgbClr val="FFFF00"/>
                </a:highlight>
                <a:latin typeface="Garamond" panose="02020404030301010803" pitchFamily="18" charset="0"/>
              </a:rPr>
              <a:t>But :</a:t>
            </a:r>
            <a:r>
              <a:rPr lang="fr-FR" sz="3200" b="1" dirty="0">
                <a:latin typeface="Garamond" panose="02020404030301010803" pitchFamily="18" charset="0"/>
              </a:rPr>
              <a:t> </a:t>
            </a:r>
            <a:r>
              <a:rPr lang="fr-FR" sz="3200" b="1" dirty="0">
                <a:solidFill>
                  <a:schemeClr val="accent2">
                    <a:lumMod val="75000"/>
                  </a:schemeClr>
                </a:solidFill>
                <a:latin typeface="Garamond" panose="02020404030301010803" pitchFamily="18" charset="0"/>
              </a:rPr>
              <a:t>échanger sur une « interpellation  citoyenne »</a:t>
            </a:r>
            <a:br>
              <a:rPr lang="fr-FR" sz="3200" b="1" dirty="0">
                <a:solidFill>
                  <a:schemeClr val="accent2">
                    <a:lumMod val="75000"/>
                  </a:schemeClr>
                </a:solidFill>
                <a:latin typeface="Garamond" panose="02020404030301010803" pitchFamily="18" charset="0"/>
              </a:rPr>
            </a:br>
            <a:r>
              <a:rPr lang="fr-FR" sz="3200" b="1" dirty="0">
                <a:solidFill>
                  <a:srgbClr val="FF0000"/>
                </a:solidFill>
                <a:latin typeface="Garamond" panose="02020404030301010803" pitchFamily="18" charset="0"/>
              </a:rPr>
              <a:t>ou pas, </a:t>
            </a:r>
            <a:r>
              <a:rPr lang="fr-FR" sz="3200" b="1" dirty="0">
                <a:solidFill>
                  <a:schemeClr val="accent2">
                    <a:lumMod val="75000"/>
                  </a:schemeClr>
                </a:solidFill>
                <a:latin typeface="Garamond" panose="02020404030301010803" pitchFamily="18" charset="0"/>
              </a:rPr>
              <a:t>des candidats aux prochaines élections municipales 2026- 2033 (7ans - normalement - si présidentielle en 2032)</a:t>
            </a:r>
            <a:br>
              <a:rPr lang="fr-FR" sz="3200" b="1" dirty="0">
                <a:solidFill>
                  <a:schemeClr val="accent2">
                    <a:lumMod val="75000"/>
                  </a:schemeClr>
                </a:solidFill>
                <a:latin typeface="Garamond" panose="02020404030301010803" pitchFamily="18" charset="0"/>
              </a:rPr>
            </a:br>
            <a:endParaRPr lang="fr-FR" sz="3200" b="1" dirty="0">
              <a:solidFill>
                <a:schemeClr val="accent2">
                  <a:lumMod val="75000"/>
                </a:schemeClr>
              </a:solidFill>
              <a:latin typeface="Garamond" panose="02020404030301010803" pitchFamily="18" charset="0"/>
            </a:endParaRPr>
          </a:p>
        </p:txBody>
      </p:sp>
      <p:sp>
        <p:nvSpPr>
          <p:cNvPr id="3" name="Espace réservé du contenu 2">
            <a:extLst>
              <a:ext uri="{FF2B5EF4-FFF2-40B4-BE49-F238E27FC236}">
                <a16:creationId xmlns:a16="http://schemas.microsoft.com/office/drawing/2014/main" id="{B3FD3A03-0F2E-525F-DF11-A52FC6CC3144}"/>
              </a:ext>
            </a:extLst>
          </p:cNvPr>
          <p:cNvSpPr>
            <a:spLocks noGrp="1"/>
          </p:cNvSpPr>
          <p:nvPr>
            <p:ph idx="1"/>
          </p:nvPr>
        </p:nvSpPr>
        <p:spPr>
          <a:xfrm>
            <a:off x="838200" y="2000249"/>
            <a:ext cx="10515600" cy="4176713"/>
          </a:xfrm>
        </p:spPr>
        <p:txBody>
          <a:bodyPr>
            <a:normAutofit fontScale="85000" lnSpcReduction="10000"/>
          </a:bodyPr>
          <a:lstStyle/>
          <a:p>
            <a:pPr marL="0" indent="0">
              <a:lnSpc>
                <a:spcPct val="100000"/>
              </a:lnSpc>
              <a:buNone/>
            </a:pPr>
            <a:r>
              <a:rPr lang="fr-FR" dirty="0">
                <a:latin typeface="Garamond" panose="02020404030301010803" pitchFamily="18" charset="0"/>
              </a:rPr>
              <a:t> </a:t>
            </a:r>
            <a:r>
              <a:rPr lang="fr-FR" b="1" dirty="0">
                <a:solidFill>
                  <a:srgbClr val="00B050"/>
                </a:solidFill>
                <a:latin typeface="Garamond" panose="02020404030301010803" pitchFamily="18" charset="0"/>
              </a:rPr>
              <a:t>les thèmes retenus:</a:t>
            </a:r>
          </a:p>
          <a:p>
            <a:pPr marL="0" indent="0">
              <a:lnSpc>
                <a:spcPct val="100000"/>
              </a:lnSpc>
              <a:buNone/>
            </a:pPr>
            <a:r>
              <a:rPr lang="fr-FR" b="1" dirty="0">
                <a:latin typeface="Garamond" panose="02020404030301010803" pitchFamily="18" charset="0"/>
              </a:rPr>
              <a:t>  </a:t>
            </a:r>
            <a:r>
              <a:rPr lang="fr-FR" b="1" i="1" dirty="0">
                <a:latin typeface="Garamond" panose="02020404030301010803" pitchFamily="18" charset="0"/>
              </a:rPr>
              <a:t>* Avenir de l'Esplanade de l'Europe  - de la pelouse </a:t>
            </a:r>
          </a:p>
          <a:p>
            <a:pPr marL="0" indent="0">
              <a:lnSpc>
                <a:spcPct val="100000"/>
              </a:lnSpc>
              <a:buNone/>
            </a:pPr>
            <a:r>
              <a:rPr lang="fr-FR" b="1" i="1" dirty="0">
                <a:latin typeface="Garamond" panose="02020404030301010803" pitchFamily="18" charset="0"/>
              </a:rPr>
              <a:t>  * Avenir du Lez et du jet d’eau </a:t>
            </a:r>
          </a:p>
          <a:p>
            <a:pPr marL="0" indent="0">
              <a:lnSpc>
                <a:spcPct val="100000"/>
              </a:lnSpc>
              <a:buNone/>
            </a:pPr>
            <a:r>
              <a:rPr lang="fr-FR" b="1" i="1" dirty="0">
                <a:latin typeface="Garamond" panose="02020404030301010803" pitchFamily="18" charset="0"/>
              </a:rPr>
              <a:t>  * Sécurisation des piétons sur Antigone  </a:t>
            </a:r>
          </a:p>
          <a:p>
            <a:pPr marL="0" indent="0">
              <a:lnSpc>
                <a:spcPct val="100000"/>
              </a:lnSpc>
              <a:buNone/>
            </a:pPr>
            <a:r>
              <a:rPr lang="fr-FR" b="1" i="1" dirty="0">
                <a:latin typeface="Garamond" panose="02020404030301010803" pitchFamily="18" charset="0"/>
              </a:rPr>
              <a:t>  * Pollutions particules fines, nuisances sonores </a:t>
            </a:r>
          </a:p>
          <a:p>
            <a:pPr marL="0" indent="0">
              <a:lnSpc>
                <a:spcPct val="100000"/>
              </a:lnSpc>
              <a:buNone/>
            </a:pPr>
            <a:r>
              <a:rPr lang="fr-FR" b="1" i="1" dirty="0">
                <a:latin typeface="Garamond" panose="02020404030301010803" pitchFamily="18" charset="0"/>
              </a:rPr>
              <a:t>  * Impact du projet de Zac Ricardo Bofill  (ne concerne que le maire actuel )</a:t>
            </a:r>
          </a:p>
          <a:p>
            <a:pPr marL="0" indent="0" algn="ctr">
              <a:lnSpc>
                <a:spcPct val="100000"/>
              </a:lnSpc>
              <a:buNone/>
            </a:pPr>
            <a:br>
              <a:rPr lang="fr-FR" i="1" dirty="0">
                <a:latin typeface="Garamond" panose="02020404030301010803" pitchFamily="18" charset="0"/>
              </a:rPr>
            </a:br>
            <a:r>
              <a:rPr lang="fr-FR" sz="4000" b="1" dirty="0">
                <a:solidFill>
                  <a:srgbClr val="00B050"/>
                </a:solidFill>
                <a:latin typeface="Garamond" panose="02020404030301010803" pitchFamily="18" charset="0"/>
              </a:rPr>
              <a:t>Merci de vos propositions et réflexions qui seront intégrées à la démarche</a:t>
            </a:r>
            <a:endParaRPr lang="fr-FR" sz="4000" dirty="0">
              <a:solidFill>
                <a:srgbClr val="00B050"/>
              </a:solidFill>
              <a:latin typeface="Garamond" panose="02020404030301010803" pitchFamily="18" charset="0"/>
            </a:endParaRPr>
          </a:p>
        </p:txBody>
      </p:sp>
    </p:spTree>
    <p:extLst>
      <p:ext uri="{BB962C8B-B14F-4D97-AF65-F5344CB8AC3E}">
        <p14:creationId xmlns:p14="http://schemas.microsoft.com/office/powerpoint/2010/main" val="2279534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E4AC7A-DAC9-DEE0-42F8-64BC5D2D0B81}"/>
              </a:ext>
            </a:extLst>
          </p:cNvPr>
          <p:cNvSpPr>
            <a:spLocks noGrp="1"/>
          </p:cNvSpPr>
          <p:nvPr>
            <p:ph type="title"/>
          </p:nvPr>
        </p:nvSpPr>
        <p:spPr/>
        <p:txBody>
          <a:bodyPr/>
          <a:lstStyle/>
          <a:p>
            <a:pPr algn="ctr"/>
            <a:r>
              <a:rPr lang="fr-FR" b="1" dirty="0">
                <a:solidFill>
                  <a:srgbClr val="00B050"/>
                </a:solidFill>
                <a:latin typeface="Garamond" panose="02020404030301010803" pitchFamily="18" charset="0"/>
              </a:rPr>
              <a:t>Avenir du Lez urbain : entretien du fleuve et retour du jet d’eau : questions ?</a:t>
            </a:r>
            <a:endParaRPr lang="fr-FR" dirty="0">
              <a:latin typeface="Garamond" panose="02020404030301010803" pitchFamily="18" charset="0"/>
            </a:endParaRPr>
          </a:p>
        </p:txBody>
      </p:sp>
      <p:sp>
        <p:nvSpPr>
          <p:cNvPr id="3" name="Espace réservé du contenu 2">
            <a:extLst>
              <a:ext uri="{FF2B5EF4-FFF2-40B4-BE49-F238E27FC236}">
                <a16:creationId xmlns:a16="http://schemas.microsoft.com/office/drawing/2014/main" id="{713A9A7F-D3F9-26E5-3077-6ECD7A4DBDEB}"/>
              </a:ext>
            </a:extLst>
          </p:cNvPr>
          <p:cNvSpPr>
            <a:spLocks noGrp="1"/>
          </p:cNvSpPr>
          <p:nvPr>
            <p:ph idx="1"/>
          </p:nvPr>
        </p:nvSpPr>
        <p:spPr/>
        <p:txBody>
          <a:bodyPr>
            <a:normAutofit/>
          </a:bodyPr>
          <a:lstStyle/>
          <a:p>
            <a:r>
              <a:rPr lang="fr-FR" b="1" dirty="0">
                <a:solidFill>
                  <a:schemeClr val="accent5">
                    <a:lumMod val="75000"/>
                  </a:schemeClr>
                </a:solidFill>
                <a:latin typeface="Garamond" panose="02020404030301010803" pitchFamily="18" charset="0"/>
              </a:rPr>
              <a:t>Quel avenir pour le Lez et ses berges en zone urbaine: est-il condamné à rester dans cet état?</a:t>
            </a:r>
          </a:p>
          <a:p>
            <a:r>
              <a:rPr lang="fr-FR" b="1" dirty="0">
                <a:solidFill>
                  <a:schemeClr val="accent5">
                    <a:lumMod val="75000"/>
                  </a:schemeClr>
                </a:solidFill>
                <a:latin typeface="Garamond" panose="02020404030301010803" pitchFamily="18" charset="0"/>
              </a:rPr>
              <a:t>À quand un curage du fleuve en zone urbaine pour éviter tous risques d’inondation ?</a:t>
            </a:r>
          </a:p>
          <a:p>
            <a:r>
              <a:rPr lang="fr-FR" b="1" dirty="0">
                <a:solidFill>
                  <a:schemeClr val="accent5">
                    <a:lumMod val="75000"/>
                  </a:schemeClr>
                </a:solidFill>
                <a:latin typeface="Garamond" panose="02020404030301010803" pitchFamily="18" charset="0"/>
              </a:rPr>
              <a:t>À quand le retour du jet d’eau pour apporter agrément et fraîcheur notamment en période estivale ? </a:t>
            </a:r>
            <a:r>
              <a:rPr lang="fr-FR" b="1" dirty="0">
                <a:solidFill>
                  <a:schemeClr val="accent2">
                    <a:lumMod val="75000"/>
                  </a:schemeClr>
                </a:solidFill>
                <a:latin typeface="Garamond" panose="02020404030301010803" pitchFamily="18" charset="0"/>
              </a:rPr>
              <a:t>Le maire actuel veut faire de Montpellier une « ville d’eau » : nous lui demandons d’ appliquer sa politique au jet d’eau sur le Lez</a:t>
            </a:r>
          </a:p>
          <a:p>
            <a:r>
              <a:rPr lang="fr-FR" b="1" dirty="0">
                <a:solidFill>
                  <a:schemeClr val="accent6">
                    <a:lumMod val="75000"/>
                  </a:schemeClr>
                </a:solidFill>
                <a:latin typeface="Garamond" panose="02020404030301010803" pitchFamily="18" charset="0"/>
              </a:rPr>
              <a:t>À quand une étude pour arroser la pelouse avec l’eau du Lez ?</a:t>
            </a:r>
          </a:p>
        </p:txBody>
      </p:sp>
    </p:spTree>
    <p:extLst>
      <p:ext uri="{BB962C8B-B14F-4D97-AF65-F5344CB8AC3E}">
        <p14:creationId xmlns:p14="http://schemas.microsoft.com/office/powerpoint/2010/main" val="404357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3B2CCE3-2517-AA13-50DB-9F4DF6E3A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001700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44B51-5C44-953D-23CF-713A225FF4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9F6D56-E2E7-E1B9-4984-FDFD7F2F96EE}"/>
              </a:ext>
            </a:extLst>
          </p:cNvPr>
          <p:cNvSpPr>
            <a:spLocks noGrp="1"/>
          </p:cNvSpPr>
          <p:nvPr>
            <p:ph type="title"/>
          </p:nvPr>
        </p:nvSpPr>
        <p:spPr>
          <a:xfrm>
            <a:off x="838200" y="365125"/>
            <a:ext cx="10515600" cy="846455"/>
          </a:xfrm>
        </p:spPr>
        <p:txBody>
          <a:bodyPr/>
          <a:lstStyle/>
          <a:p>
            <a:pPr algn="ctr"/>
            <a:r>
              <a:rPr lang="fr-FR" b="1" dirty="0">
                <a:solidFill>
                  <a:srgbClr val="00B050"/>
                </a:solidFill>
                <a:latin typeface="Garamond" panose="02020404030301010803" pitchFamily="18" charset="0"/>
              </a:rPr>
              <a:t>Sécurité des piétons : constat </a:t>
            </a:r>
          </a:p>
        </p:txBody>
      </p:sp>
      <p:sp>
        <p:nvSpPr>
          <p:cNvPr id="3" name="Espace réservé du contenu 2">
            <a:extLst>
              <a:ext uri="{FF2B5EF4-FFF2-40B4-BE49-F238E27FC236}">
                <a16:creationId xmlns:a16="http://schemas.microsoft.com/office/drawing/2014/main" id="{446DEFC5-9D45-9844-3329-8B3137A013AC}"/>
              </a:ext>
            </a:extLst>
          </p:cNvPr>
          <p:cNvSpPr>
            <a:spLocks noGrp="1"/>
          </p:cNvSpPr>
          <p:nvPr>
            <p:ph idx="1"/>
          </p:nvPr>
        </p:nvSpPr>
        <p:spPr>
          <a:xfrm>
            <a:off x="838200" y="1371600"/>
            <a:ext cx="10515600" cy="5121275"/>
          </a:xfrm>
        </p:spPr>
        <p:txBody>
          <a:bodyPr>
            <a:normAutofit fontScale="85000" lnSpcReduction="10000"/>
          </a:bodyPr>
          <a:lstStyle/>
          <a:p>
            <a:r>
              <a:rPr lang="fr-FR" b="1" dirty="0">
                <a:solidFill>
                  <a:schemeClr val="accent2">
                    <a:lumMod val="75000"/>
                  </a:schemeClr>
                </a:solidFill>
                <a:latin typeface="Garamond" panose="02020404030301010803" pitchFamily="18" charset="0"/>
              </a:rPr>
              <a:t>Trafic croissant des véhicules des vélos et des trottinettes hors des pistes ad hoc et fréquentation importante de promeneurs , familles , personnes âgées , personnes en fauteuil et touristes qui présentent un risque réel pour les usagers et dégradent la qualité de vie dans le quartier</a:t>
            </a:r>
          </a:p>
          <a:p>
            <a:r>
              <a:rPr lang="fr-FR" b="1" dirty="0">
                <a:solidFill>
                  <a:srgbClr val="7030A0"/>
                </a:solidFill>
                <a:latin typeface="Garamond" panose="02020404030301010803" pitchFamily="18" charset="0"/>
              </a:rPr>
              <a:t>Très mauvais état de l’ allée centrale : trous, dalles - pavés disjoints, descellés, revêtement usé…</a:t>
            </a:r>
          </a:p>
          <a:p>
            <a:r>
              <a:rPr lang="fr-FR" b="1" dirty="0">
                <a:solidFill>
                  <a:srgbClr val="C00000"/>
                </a:solidFill>
                <a:latin typeface="Garamond" panose="02020404030301010803" pitchFamily="18" charset="0"/>
              </a:rPr>
              <a:t>Plusieurs points préoccupent les résidents :</a:t>
            </a:r>
          </a:p>
          <a:p>
            <a:pPr>
              <a:buFont typeface="Wingdings" panose="05000000000000000000" pitchFamily="2" charset="2"/>
              <a:buChar char="Ø"/>
            </a:pPr>
            <a:r>
              <a:rPr lang="fr-FR" b="1" dirty="0">
                <a:solidFill>
                  <a:schemeClr val="accent6">
                    <a:lumMod val="75000"/>
                  </a:schemeClr>
                </a:solidFill>
                <a:latin typeface="Garamond" panose="02020404030301010803" pitchFamily="18" charset="0"/>
              </a:rPr>
              <a:t>Traversées piétonnes mal signalées , avec parfois des véhicules sur les passages</a:t>
            </a:r>
          </a:p>
          <a:p>
            <a:pPr>
              <a:buFont typeface="Wingdings" panose="05000000000000000000" pitchFamily="2" charset="2"/>
              <a:buChar char="Ø"/>
            </a:pPr>
            <a:r>
              <a:rPr lang="fr-FR" b="1" dirty="0">
                <a:solidFill>
                  <a:schemeClr val="accent6">
                    <a:lumMod val="75000"/>
                  </a:schemeClr>
                </a:solidFill>
                <a:latin typeface="Garamond" panose="02020404030301010803" pitchFamily="18" charset="0"/>
              </a:rPr>
              <a:t>Vitesse excessive de véhicules : avenue Juvénal – bd de l’aéroport international</a:t>
            </a:r>
          </a:p>
          <a:p>
            <a:pPr>
              <a:buFont typeface="Wingdings" panose="05000000000000000000" pitchFamily="2" charset="2"/>
              <a:buChar char="Ø"/>
            </a:pPr>
            <a:r>
              <a:rPr lang="fr-FR" b="1" dirty="0">
                <a:solidFill>
                  <a:schemeClr val="accent6">
                    <a:lumMod val="75000"/>
                  </a:schemeClr>
                </a:solidFill>
                <a:latin typeface="Garamond" panose="02020404030301010803" pitchFamily="18" charset="0"/>
              </a:rPr>
              <a:t>Stationnement des véhicules interdits : pelouse , allées de desserte,…</a:t>
            </a:r>
          </a:p>
          <a:p>
            <a:pPr>
              <a:buFont typeface="Wingdings" panose="05000000000000000000" pitchFamily="2" charset="2"/>
              <a:buChar char="Ø"/>
            </a:pPr>
            <a:r>
              <a:rPr lang="fr-FR" b="1" dirty="0">
                <a:solidFill>
                  <a:schemeClr val="accent6">
                    <a:lumMod val="75000"/>
                  </a:schemeClr>
                </a:solidFill>
                <a:latin typeface="Garamond" panose="02020404030301010803" pitchFamily="18" charset="0"/>
              </a:rPr>
              <a:t>Circulation désordonnée et dangereuse des scooters ,vélos et trottinettes notamment sur tous les trottoirs dédiés en priorité aux piétons</a:t>
            </a:r>
          </a:p>
          <a:p>
            <a:pPr>
              <a:buFont typeface="Wingdings" panose="05000000000000000000" pitchFamily="2" charset="2"/>
              <a:buChar char="Ø"/>
            </a:pPr>
            <a:endParaRPr lang="fr-FR" dirty="0"/>
          </a:p>
          <a:p>
            <a:pPr>
              <a:buFont typeface="Wingdings" panose="05000000000000000000" pitchFamily="2" charset="2"/>
              <a:buChar char="Ø"/>
            </a:pPr>
            <a:endParaRPr lang="fr-FR" dirty="0"/>
          </a:p>
          <a:p>
            <a:pPr>
              <a:buFont typeface="Wingdings" panose="05000000000000000000" pitchFamily="2" charset="2"/>
              <a:buChar char="Ø"/>
            </a:pPr>
            <a:endParaRPr lang="fr-FR" dirty="0"/>
          </a:p>
        </p:txBody>
      </p:sp>
    </p:spTree>
    <p:extLst>
      <p:ext uri="{BB962C8B-B14F-4D97-AF65-F5344CB8AC3E}">
        <p14:creationId xmlns:p14="http://schemas.microsoft.com/office/powerpoint/2010/main" val="1175264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E09C820-A19D-7B52-78D2-A3C13E7F1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45238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494B0-AD29-BA5B-6CAC-D421FB2D53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DEF60E-8A27-1C4A-71E4-897CBFE157F3}"/>
              </a:ext>
            </a:extLst>
          </p:cNvPr>
          <p:cNvSpPr>
            <a:spLocks noGrp="1"/>
          </p:cNvSpPr>
          <p:nvPr>
            <p:ph type="title"/>
          </p:nvPr>
        </p:nvSpPr>
        <p:spPr/>
        <p:txBody>
          <a:bodyPr/>
          <a:lstStyle/>
          <a:p>
            <a:pPr algn="ctr"/>
            <a:r>
              <a:rPr lang="fr-FR" b="1" dirty="0">
                <a:solidFill>
                  <a:srgbClr val="00B050"/>
                </a:solidFill>
                <a:latin typeface="Garamond" panose="02020404030301010803" pitchFamily="18" charset="0"/>
              </a:rPr>
              <a:t>Sécurité des piétons : conséquences </a:t>
            </a:r>
            <a:endParaRPr lang="fr-FR" dirty="0">
              <a:latin typeface="Garamond" panose="02020404030301010803" pitchFamily="18" charset="0"/>
            </a:endParaRPr>
          </a:p>
        </p:txBody>
      </p:sp>
      <p:sp>
        <p:nvSpPr>
          <p:cNvPr id="3" name="Espace réservé du contenu 2">
            <a:extLst>
              <a:ext uri="{FF2B5EF4-FFF2-40B4-BE49-F238E27FC236}">
                <a16:creationId xmlns:a16="http://schemas.microsoft.com/office/drawing/2014/main" id="{6BD85073-444F-6791-2387-2CCB4FE0593D}"/>
              </a:ext>
            </a:extLst>
          </p:cNvPr>
          <p:cNvSpPr>
            <a:spLocks noGrp="1"/>
          </p:cNvSpPr>
          <p:nvPr>
            <p:ph idx="1"/>
          </p:nvPr>
        </p:nvSpPr>
        <p:spPr>
          <a:xfrm>
            <a:off x="838200" y="1485900"/>
            <a:ext cx="10515600" cy="4691063"/>
          </a:xfrm>
        </p:spPr>
        <p:txBody>
          <a:bodyPr>
            <a:normAutofit lnSpcReduction="10000"/>
          </a:bodyPr>
          <a:lstStyle/>
          <a:p>
            <a:pPr marL="0" indent="0">
              <a:buNone/>
            </a:pPr>
            <a:r>
              <a:rPr lang="fr-FR" b="1" dirty="0">
                <a:solidFill>
                  <a:srgbClr val="C00000"/>
                </a:solidFill>
                <a:latin typeface="Garamond" panose="02020404030301010803" pitchFamily="18" charset="0"/>
              </a:rPr>
              <a:t>Insécurité des piétons</a:t>
            </a:r>
            <a:endParaRPr lang="fr-FR" dirty="0">
              <a:solidFill>
                <a:srgbClr val="C00000"/>
              </a:solidFill>
              <a:latin typeface="Garamond" panose="02020404030301010803" pitchFamily="18" charset="0"/>
            </a:endParaRPr>
          </a:p>
          <a:p>
            <a:r>
              <a:rPr lang="fr-FR" b="1" dirty="0">
                <a:solidFill>
                  <a:schemeClr val="accent2">
                    <a:lumMod val="75000"/>
                  </a:schemeClr>
                </a:solidFill>
                <a:latin typeface="Garamond" panose="02020404030301010803" pitchFamily="18" charset="0"/>
              </a:rPr>
              <a:t>Vitesse excessive due à :absence de ralentisseurs - rues larges et rectilignes- manque de contrôles.</a:t>
            </a:r>
          </a:p>
          <a:p>
            <a:r>
              <a:rPr lang="fr-FR" b="1" dirty="0">
                <a:solidFill>
                  <a:schemeClr val="accent2">
                    <a:lumMod val="75000"/>
                  </a:schemeClr>
                </a:solidFill>
                <a:latin typeface="Garamond" panose="02020404030301010803" pitchFamily="18" charset="0"/>
              </a:rPr>
              <a:t>Manque de passages piétons visibles ou respectés.</a:t>
            </a:r>
          </a:p>
          <a:p>
            <a:pPr marL="0" indent="0">
              <a:buNone/>
            </a:pPr>
            <a:r>
              <a:rPr lang="fr-FR" b="1" dirty="0">
                <a:solidFill>
                  <a:srgbClr val="C00000"/>
                </a:solidFill>
              </a:rPr>
              <a:t>Risques de chute et de blessures dues à:</a:t>
            </a:r>
          </a:p>
          <a:p>
            <a:r>
              <a:rPr lang="fr-FR" b="1" dirty="0">
                <a:solidFill>
                  <a:schemeClr val="accent2">
                    <a:lumMod val="75000"/>
                  </a:schemeClr>
                </a:solidFill>
              </a:rPr>
              <a:t>sols glissants ou irréguliers - travaux non sécurisés</a:t>
            </a:r>
            <a:r>
              <a:rPr lang="fr-FR" b="1" dirty="0"/>
              <a:t>.</a:t>
            </a:r>
          </a:p>
          <a:p>
            <a:r>
              <a:rPr lang="fr-FR" b="1" dirty="0">
                <a:solidFill>
                  <a:schemeClr val="accent2">
                    <a:lumMod val="75000"/>
                  </a:schemeClr>
                </a:solidFill>
              </a:rPr>
              <a:t>Risques aggravés pour : personnes âgées, personnes à mobilité réduite, enfants</a:t>
            </a:r>
            <a:r>
              <a:rPr lang="fr-FR" dirty="0"/>
              <a:t>.</a:t>
            </a:r>
          </a:p>
          <a:p>
            <a:pPr marL="0" indent="0">
              <a:buNone/>
            </a:pPr>
            <a:r>
              <a:rPr lang="fr-FR" b="1" dirty="0">
                <a:solidFill>
                  <a:srgbClr val="C00000"/>
                </a:solidFill>
              </a:rPr>
              <a:t>Risques pour la santé </a:t>
            </a:r>
            <a:r>
              <a:rPr lang="fr-FR" b="1" dirty="0"/>
              <a:t>: </a:t>
            </a:r>
            <a:r>
              <a:rPr lang="fr-FR" b="1" dirty="0">
                <a:solidFill>
                  <a:schemeClr val="accent2">
                    <a:lumMod val="75000"/>
                  </a:schemeClr>
                </a:solidFill>
              </a:rPr>
              <a:t>Stress chronique lié à l’insécurité routière  et piétonne -Réduction de la marche menant à la sédentarité</a:t>
            </a:r>
            <a:r>
              <a:rPr lang="fr-FR" dirty="0"/>
              <a:t>.</a:t>
            </a:r>
          </a:p>
          <a:p>
            <a:endParaRPr lang="fr-FR" dirty="0"/>
          </a:p>
          <a:p>
            <a:pPr marL="0" indent="0">
              <a:buNone/>
            </a:pPr>
            <a:endParaRPr lang="fr-FR" sz="40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649048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7B7C7-6E20-CB96-58CC-62F72A1152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A48ABFB-B7F3-F8FA-A3FC-4AA72188D40A}"/>
              </a:ext>
            </a:extLst>
          </p:cNvPr>
          <p:cNvSpPr>
            <a:spLocks noGrp="1"/>
          </p:cNvSpPr>
          <p:nvPr>
            <p:ph type="title"/>
          </p:nvPr>
        </p:nvSpPr>
        <p:spPr/>
        <p:txBody>
          <a:bodyPr/>
          <a:lstStyle/>
          <a:p>
            <a:pPr algn="ctr"/>
            <a:r>
              <a:rPr lang="fr-FR" b="1" dirty="0">
                <a:solidFill>
                  <a:srgbClr val="00B0F0"/>
                </a:solidFill>
                <a:latin typeface="Garamond" panose="02020404030301010803" pitchFamily="18" charset="0"/>
              </a:rPr>
              <a:t>Ce qu’a déjà obtenu l’AV2E</a:t>
            </a:r>
            <a:endParaRPr lang="fr-FR" dirty="0"/>
          </a:p>
        </p:txBody>
      </p:sp>
      <p:sp>
        <p:nvSpPr>
          <p:cNvPr id="3" name="Espace réservé du contenu 2">
            <a:extLst>
              <a:ext uri="{FF2B5EF4-FFF2-40B4-BE49-F238E27FC236}">
                <a16:creationId xmlns:a16="http://schemas.microsoft.com/office/drawing/2014/main" id="{89602FD6-5BDD-7C41-ECAD-78E6708CC009}"/>
              </a:ext>
            </a:extLst>
          </p:cNvPr>
          <p:cNvSpPr>
            <a:spLocks noGrp="1"/>
          </p:cNvSpPr>
          <p:nvPr>
            <p:ph idx="1"/>
          </p:nvPr>
        </p:nvSpPr>
        <p:spPr>
          <a:xfrm>
            <a:off x="838200" y="1805940"/>
            <a:ext cx="10515600" cy="4371023"/>
          </a:xfrm>
        </p:spPr>
        <p:txBody>
          <a:bodyPr>
            <a:normAutofit/>
          </a:bodyPr>
          <a:lstStyle/>
          <a:p>
            <a:r>
              <a:rPr lang="fr-FR" b="1" dirty="0">
                <a:solidFill>
                  <a:schemeClr val="accent6">
                    <a:lumMod val="50000"/>
                  </a:schemeClr>
                </a:solidFill>
              </a:rPr>
              <a:t>Le passage de la piste cyclable le long du square et non de la résidence</a:t>
            </a:r>
          </a:p>
          <a:p>
            <a:r>
              <a:rPr lang="fr-FR" b="1" dirty="0">
                <a:solidFill>
                  <a:schemeClr val="accent1">
                    <a:lumMod val="75000"/>
                  </a:schemeClr>
                </a:solidFill>
              </a:rPr>
              <a:t>La pose des panneaux:</a:t>
            </a:r>
          </a:p>
          <a:p>
            <a:pPr>
              <a:buFont typeface="Wingdings" panose="05000000000000000000" pitchFamily="2" charset="2"/>
              <a:buChar char="Ø"/>
            </a:pPr>
            <a:r>
              <a:rPr lang="fr-FR" b="1" dirty="0">
                <a:solidFill>
                  <a:schemeClr val="accent1">
                    <a:lumMod val="75000"/>
                  </a:schemeClr>
                </a:solidFill>
              </a:rPr>
              <a:t>Fin de la piste cyclable</a:t>
            </a:r>
          </a:p>
          <a:p>
            <a:pPr>
              <a:buFont typeface="Wingdings" panose="05000000000000000000" pitchFamily="2" charset="2"/>
              <a:buChar char="Ø"/>
            </a:pPr>
            <a:r>
              <a:rPr lang="fr-FR" b="1" dirty="0">
                <a:solidFill>
                  <a:schemeClr val="accent1">
                    <a:lumMod val="75000"/>
                  </a:schemeClr>
                </a:solidFill>
              </a:rPr>
              <a:t>Limitation à 20km/h</a:t>
            </a:r>
          </a:p>
          <a:p>
            <a:pPr>
              <a:buFont typeface="Wingdings" panose="05000000000000000000" pitchFamily="2" charset="2"/>
              <a:buChar char="Ø"/>
            </a:pPr>
            <a:r>
              <a:rPr lang="fr-FR" b="1" dirty="0">
                <a:solidFill>
                  <a:schemeClr val="accent1">
                    <a:lumMod val="75000"/>
                  </a:schemeClr>
                </a:solidFill>
              </a:rPr>
              <a:t>Espace partagé sur l’allée de Délos</a:t>
            </a:r>
          </a:p>
        </p:txBody>
      </p:sp>
    </p:spTree>
    <p:extLst>
      <p:ext uri="{BB962C8B-B14F-4D97-AF65-F5344CB8AC3E}">
        <p14:creationId xmlns:p14="http://schemas.microsoft.com/office/powerpoint/2010/main" val="259171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ADE4FE-6C91-959A-96EE-08FBFADCC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793258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6A7851-F45E-ADF4-5A3B-D41E4CE05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952317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5CDB-1B5F-AAED-DC4A-B30129A7DF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5C0374-7230-2D37-9275-3AEA2F964DC2}"/>
              </a:ext>
            </a:extLst>
          </p:cNvPr>
          <p:cNvSpPr>
            <a:spLocks noGrp="1"/>
          </p:cNvSpPr>
          <p:nvPr>
            <p:ph type="title"/>
          </p:nvPr>
        </p:nvSpPr>
        <p:spPr/>
        <p:txBody>
          <a:bodyPr/>
          <a:lstStyle/>
          <a:p>
            <a:pPr algn="ctr"/>
            <a:r>
              <a:rPr lang="fr-FR" b="1" dirty="0">
                <a:solidFill>
                  <a:srgbClr val="00B050"/>
                </a:solidFill>
                <a:latin typeface="Garamond" panose="02020404030301010803" pitchFamily="18" charset="0"/>
              </a:rPr>
              <a:t>Sécurité des piétons : questions? </a:t>
            </a:r>
            <a:endParaRPr lang="fr-FR" dirty="0">
              <a:latin typeface="Garamond" panose="02020404030301010803" pitchFamily="18" charset="0"/>
            </a:endParaRPr>
          </a:p>
        </p:txBody>
      </p:sp>
      <p:sp>
        <p:nvSpPr>
          <p:cNvPr id="3" name="Espace réservé du contenu 2">
            <a:extLst>
              <a:ext uri="{FF2B5EF4-FFF2-40B4-BE49-F238E27FC236}">
                <a16:creationId xmlns:a16="http://schemas.microsoft.com/office/drawing/2014/main" id="{361B5EFD-67FF-0953-3C63-F2F37015AAA8}"/>
              </a:ext>
            </a:extLst>
          </p:cNvPr>
          <p:cNvSpPr>
            <a:spLocks noGrp="1"/>
          </p:cNvSpPr>
          <p:nvPr>
            <p:ph idx="1"/>
          </p:nvPr>
        </p:nvSpPr>
        <p:spPr/>
        <p:txBody>
          <a:bodyPr>
            <a:normAutofit fontScale="92500" lnSpcReduction="10000"/>
          </a:bodyPr>
          <a:lstStyle/>
          <a:p>
            <a:r>
              <a:rPr lang="fr-FR" sz="3600" b="1" dirty="0">
                <a:solidFill>
                  <a:schemeClr val="accent5">
                    <a:lumMod val="75000"/>
                  </a:schemeClr>
                </a:solidFill>
                <a:latin typeface="Garamond" panose="02020404030301010803" pitchFamily="18" charset="0"/>
              </a:rPr>
              <a:t>A quand des mesures pour améliorer la sécurité des piétons : réaménagement des passages, ralentisseurs, signalisation renforcée,…</a:t>
            </a:r>
          </a:p>
          <a:p>
            <a:r>
              <a:rPr lang="fr-FR" sz="3600" b="1" dirty="0">
                <a:solidFill>
                  <a:schemeClr val="accent2">
                    <a:lumMod val="75000"/>
                  </a:schemeClr>
                </a:solidFill>
                <a:latin typeface="Garamond" panose="02020404030301010803" pitchFamily="18" charset="0"/>
              </a:rPr>
              <a:t>A quand une piste cyclable dédiée aux vélos –trottinettes de l’esplanade de l’Europe aux Echelles de la ville</a:t>
            </a:r>
          </a:p>
          <a:p>
            <a:r>
              <a:rPr lang="fr-FR" sz="3600" b="1" dirty="0">
                <a:solidFill>
                  <a:srgbClr val="FF0000"/>
                </a:solidFill>
                <a:latin typeface="Garamond" panose="02020404030301010803" pitchFamily="18" charset="0"/>
              </a:rPr>
              <a:t>A quand l’interdiction des trottinettes comme pour la place de la Comédie et des cyclistes à pied?</a:t>
            </a:r>
          </a:p>
          <a:p>
            <a:r>
              <a:rPr lang="fr-FR" sz="3600" b="1" dirty="0">
                <a:solidFill>
                  <a:srgbClr val="00B050"/>
                </a:solidFill>
                <a:latin typeface="Garamond" panose="02020404030301010803" pitchFamily="18" charset="0"/>
              </a:rPr>
              <a:t>A quand une police municipale plus présente en journée pour verbaliser les contrevenants</a:t>
            </a:r>
          </a:p>
        </p:txBody>
      </p:sp>
    </p:spTree>
    <p:extLst>
      <p:ext uri="{BB962C8B-B14F-4D97-AF65-F5344CB8AC3E}">
        <p14:creationId xmlns:p14="http://schemas.microsoft.com/office/powerpoint/2010/main" val="448725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2AEBE-A924-C751-8DB9-257B926EC580}"/>
              </a:ext>
            </a:extLst>
          </p:cNvPr>
          <p:cNvSpPr>
            <a:spLocks noGrp="1"/>
          </p:cNvSpPr>
          <p:nvPr>
            <p:ph type="title"/>
          </p:nvPr>
        </p:nvSpPr>
        <p:spPr>
          <a:xfrm>
            <a:off x="838200" y="365125"/>
            <a:ext cx="10515600" cy="1315085"/>
          </a:xfrm>
        </p:spPr>
        <p:txBody>
          <a:bodyPr>
            <a:normAutofit fontScale="90000"/>
          </a:bodyPr>
          <a:lstStyle/>
          <a:p>
            <a:pPr algn="ctr"/>
            <a:br>
              <a:rPr lang="fr-FR" sz="4000" b="1" dirty="0">
                <a:solidFill>
                  <a:srgbClr val="00B050"/>
                </a:solidFill>
                <a:latin typeface="Garamond" panose="02020404030301010803" pitchFamily="18" charset="0"/>
              </a:rPr>
            </a:br>
            <a:r>
              <a:rPr lang="fr-FR" sz="3100" b="1" dirty="0">
                <a:solidFill>
                  <a:srgbClr val="00B050"/>
                </a:solidFill>
                <a:latin typeface="Garamond" panose="02020404030301010803" pitchFamily="18" charset="0"/>
              </a:rPr>
              <a:t>Pollutions particules fines , nuisances sonores dues aux circulations urbaines , à la sortie des discothèques : constat</a:t>
            </a:r>
            <a:br>
              <a:rPr lang="fr-FR" sz="6000" b="1" dirty="0">
                <a:solidFill>
                  <a:srgbClr val="00B050"/>
                </a:solidFill>
                <a:latin typeface="Garamond" panose="02020404030301010803" pitchFamily="18" charset="0"/>
              </a:rPr>
            </a:br>
            <a:endParaRPr lang="fr-FR" dirty="0"/>
          </a:p>
        </p:txBody>
      </p:sp>
      <p:sp>
        <p:nvSpPr>
          <p:cNvPr id="3" name="Espace réservé du contenu 2">
            <a:extLst>
              <a:ext uri="{FF2B5EF4-FFF2-40B4-BE49-F238E27FC236}">
                <a16:creationId xmlns:a16="http://schemas.microsoft.com/office/drawing/2014/main" id="{0F0F2CA4-0457-F846-C628-C3404F26260B}"/>
              </a:ext>
            </a:extLst>
          </p:cNvPr>
          <p:cNvSpPr>
            <a:spLocks noGrp="1"/>
          </p:cNvSpPr>
          <p:nvPr>
            <p:ph idx="1"/>
          </p:nvPr>
        </p:nvSpPr>
        <p:spPr>
          <a:xfrm>
            <a:off x="838200" y="1451610"/>
            <a:ext cx="10515600" cy="5041265"/>
          </a:xfrm>
        </p:spPr>
        <p:txBody>
          <a:bodyPr>
            <a:noAutofit/>
          </a:bodyPr>
          <a:lstStyle/>
          <a:p>
            <a:pPr marL="0" indent="0">
              <a:buNone/>
            </a:pPr>
            <a:endParaRPr lang="fr-FR" sz="2400" b="1" dirty="0">
              <a:solidFill>
                <a:srgbClr val="C00000"/>
              </a:solidFill>
              <a:latin typeface="Arial Narrow" panose="020B0606020202030204" pitchFamily="34" charset="0"/>
            </a:endParaRPr>
          </a:p>
          <a:p>
            <a:r>
              <a:rPr lang="fr-FR" sz="2400" b="1" dirty="0">
                <a:solidFill>
                  <a:srgbClr val="C00000"/>
                </a:solidFill>
                <a:latin typeface="Garamond" panose="02020404030301010803" pitchFamily="18" charset="0"/>
              </a:rPr>
              <a:t>Problèmes persistants de pollution aux particules fines et de nuisances sonores qui affectent gravement la qualité de vie des résidents depuis de nombreuses année</a:t>
            </a:r>
            <a:r>
              <a:rPr lang="fr-FR" sz="2400" b="1" dirty="0">
                <a:solidFill>
                  <a:schemeClr val="accent2">
                    <a:lumMod val="75000"/>
                  </a:schemeClr>
                </a:solidFill>
                <a:latin typeface="Garamond" panose="02020404030301010803" pitchFamily="18" charset="0"/>
              </a:rPr>
              <a:t>s </a:t>
            </a:r>
            <a:r>
              <a:rPr lang="fr-FR" sz="2400" b="1" dirty="0">
                <a:solidFill>
                  <a:srgbClr val="00B050"/>
                </a:solidFill>
                <a:latin typeface="Garamond" panose="02020404030301010803" pitchFamily="18" charset="0"/>
              </a:rPr>
              <a:t>(bien que la ville soit classée ville verte et considérée comme la grande ville ayant fait le plus d’effort ces dernières années)</a:t>
            </a:r>
          </a:p>
          <a:p>
            <a:r>
              <a:rPr lang="fr-FR" sz="2400" b="1" dirty="0">
                <a:solidFill>
                  <a:srgbClr val="C00000"/>
                </a:solidFill>
                <a:latin typeface="Garamond" panose="02020404030301010803" pitchFamily="18" charset="0"/>
              </a:rPr>
              <a:t>Pour le bruit nocturne et diurne : c’est un problème de santé publique majeur: </a:t>
            </a:r>
            <a:r>
              <a:rPr lang="fr-FR" sz="2400" b="1" u="sng" dirty="0">
                <a:solidFill>
                  <a:srgbClr val="7030A0"/>
                </a:solidFill>
                <a:latin typeface="Garamond" panose="02020404030301010803" pitchFamily="18" charset="0"/>
              </a:rPr>
              <a:t>l</a:t>
            </a:r>
            <a:r>
              <a:rPr lang="fr-FR" sz="2400" b="1" dirty="0">
                <a:solidFill>
                  <a:srgbClr val="7030A0"/>
                </a:solidFill>
                <a:latin typeface="Garamond" panose="02020404030301010803" pitchFamily="18" charset="0"/>
              </a:rPr>
              <a:t>’Organisation Mondiale de la Santé considère le bruit nocturne comme un facteur de risque sanitaire environnemental.</a:t>
            </a:r>
          </a:p>
          <a:p>
            <a:endParaRPr lang="fr-FR" sz="2400" b="1" dirty="0">
              <a:solidFill>
                <a:srgbClr val="7030A0"/>
              </a:solidFill>
              <a:latin typeface="Garamond" panose="02020404030301010803" pitchFamily="18" charset="0"/>
            </a:endParaRPr>
          </a:p>
          <a:p>
            <a:r>
              <a:rPr lang="fr-FR" sz="2400" b="1" i="1" dirty="0">
                <a:solidFill>
                  <a:schemeClr val="accent5">
                    <a:lumMod val="75000"/>
                  </a:schemeClr>
                </a:solidFill>
                <a:latin typeface="Garamond" panose="02020404030301010803" pitchFamily="18" charset="0"/>
              </a:rPr>
              <a:t>Mais l’AV2E reconnait les efforts déjà fournis par la mairie et l’encourage à  amplifier ses actions</a:t>
            </a:r>
          </a:p>
          <a:p>
            <a:endParaRPr lang="fr-FR" sz="2400" b="1" dirty="0">
              <a:solidFill>
                <a:schemeClr val="accent2">
                  <a:lumMod val="75000"/>
                </a:schemeClr>
              </a:solidFill>
              <a:latin typeface="Garamond" panose="02020404030301010803" pitchFamily="18" charset="0"/>
            </a:endParaRPr>
          </a:p>
        </p:txBody>
      </p:sp>
    </p:spTree>
    <p:extLst>
      <p:ext uri="{BB962C8B-B14F-4D97-AF65-F5344CB8AC3E}">
        <p14:creationId xmlns:p14="http://schemas.microsoft.com/office/powerpoint/2010/main" val="2004802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E2758B-9E09-3AE7-54D0-DA900F144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pic>
        <p:nvPicPr>
          <p:cNvPr id="5" name="Image 4">
            <a:extLst>
              <a:ext uri="{FF2B5EF4-FFF2-40B4-BE49-F238E27FC236}">
                <a16:creationId xmlns:a16="http://schemas.microsoft.com/office/drawing/2014/main" id="{244EFC75-140C-AE25-35F3-BF6084CF2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758136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166FC-8FE2-4E16-F6A9-BB484369D7A1}"/>
              </a:ext>
            </a:extLst>
          </p:cNvPr>
          <p:cNvSpPr>
            <a:spLocks noGrp="1"/>
          </p:cNvSpPr>
          <p:nvPr>
            <p:ph type="title"/>
          </p:nvPr>
        </p:nvSpPr>
        <p:spPr>
          <a:xfrm>
            <a:off x="838200" y="365125"/>
            <a:ext cx="10515600" cy="1460500"/>
          </a:xfrm>
        </p:spPr>
        <p:txBody>
          <a:bodyPr>
            <a:normAutofit fontScale="90000"/>
          </a:bodyPr>
          <a:lstStyle/>
          <a:p>
            <a:r>
              <a:rPr lang="fr-FR" sz="3600" b="1" dirty="0">
                <a:solidFill>
                  <a:srgbClr val="00B050"/>
                </a:solidFill>
                <a:latin typeface="Garamond" panose="02020404030301010803" pitchFamily="18" charset="0"/>
              </a:rPr>
              <a:t>Pollutions particules fines , nuisances sonores dues aux circulations urbaines , à la sortie des discothèques : constat</a:t>
            </a:r>
            <a:br>
              <a:rPr lang="fr-FR" sz="8000" b="1" dirty="0">
                <a:solidFill>
                  <a:srgbClr val="00B050"/>
                </a:solidFill>
                <a:latin typeface="Garamond" panose="02020404030301010803" pitchFamily="18" charset="0"/>
              </a:rPr>
            </a:br>
            <a:endParaRPr lang="fr-FR" dirty="0"/>
          </a:p>
        </p:txBody>
      </p:sp>
      <p:sp>
        <p:nvSpPr>
          <p:cNvPr id="3" name="Espace réservé du contenu 2">
            <a:extLst>
              <a:ext uri="{FF2B5EF4-FFF2-40B4-BE49-F238E27FC236}">
                <a16:creationId xmlns:a16="http://schemas.microsoft.com/office/drawing/2014/main" id="{ECF8892E-A598-BD83-8EC4-AEEA47EC2095}"/>
              </a:ext>
            </a:extLst>
          </p:cNvPr>
          <p:cNvSpPr>
            <a:spLocks noGrp="1"/>
          </p:cNvSpPr>
          <p:nvPr>
            <p:ph idx="1"/>
          </p:nvPr>
        </p:nvSpPr>
        <p:spPr/>
        <p:txBody>
          <a:bodyPr>
            <a:normAutofit/>
          </a:bodyPr>
          <a:lstStyle/>
          <a:p>
            <a:r>
              <a:rPr lang="fr-FR" sz="2400" b="1" dirty="0">
                <a:solidFill>
                  <a:schemeClr val="accent2">
                    <a:lumMod val="75000"/>
                  </a:schemeClr>
                </a:solidFill>
                <a:latin typeface="Garamond" panose="02020404030301010803" pitchFamily="18" charset="0"/>
              </a:rPr>
              <a:t>Les conclusions de l’analyse acoustique , sur décision de l’AG 2025,réalisée du 26 au 30 juin 2025 sont sans appel: </a:t>
            </a:r>
            <a:r>
              <a:rPr lang="fr-FR" sz="2400" b="1" dirty="0">
                <a:latin typeface="Garamond" panose="02020404030301010803" pitchFamily="18" charset="0"/>
              </a:rPr>
              <a:t>L’analyse montre qu’ont été recensés des bruits essentiellement de cris et de circulation mais pas de musique amplifiée. Les niveaux sonores mesurés dépassent les 45dBA entre minuit et 3h du matin et ne descendent jamais en dessous de 40dBA sur l’ensemble de la nuit .De tels niveaux sonores ont un effet perturbateur sur le sommeil, dont les conséquences sont : les difficultés d’endormissement, les insomnies, l’utilisation de somnifères, des réveils nocturnes. Cette étude montre également que les bruits routiers en journée (bus et voitures) de la rue Poséidon sont très élevés et ne permettent pas de maintenir les fenêtres ouvertes pour aérer en été où la température dans les logements est très  élevée.</a:t>
            </a:r>
          </a:p>
          <a:p>
            <a:endParaRPr lang="fr-FR" dirty="0"/>
          </a:p>
        </p:txBody>
      </p:sp>
    </p:spTree>
    <p:extLst>
      <p:ext uri="{BB962C8B-B14F-4D97-AF65-F5344CB8AC3E}">
        <p14:creationId xmlns:p14="http://schemas.microsoft.com/office/powerpoint/2010/main" val="3847279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41EC4-AB55-FDE4-C3EA-49CF4A7753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70A318-DFA8-AAAC-1E7D-19A8A47DCB9A}"/>
              </a:ext>
            </a:extLst>
          </p:cNvPr>
          <p:cNvSpPr>
            <a:spLocks noGrp="1"/>
          </p:cNvSpPr>
          <p:nvPr>
            <p:ph type="title"/>
          </p:nvPr>
        </p:nvSpPr>
        <p:spPr>
          <a:xfrm>
            <a:off x="838200" y="365125"/>
            <a:ext cx="10515600" cy="1460500"/>
          </a:xfrm>
        </p:spPr>
        <p:txBody>
          <a:bodyPr>
            <a:noAutofit/>
          </a:bodyPr>
          <a:lstStyle/>
          <a:p>
            <a:pPr algn="ctr"/>
            <a:r>
              <a:rPr lang="fr-FR" sz="3600" b="1" dirty="0">
                <a:solidFill>
                  <a:srgbClr val="00B050"/>
                </a:solidFill>
                <a:latin typeface="Garamond" panose="02020404030301010803" pitchFamily="18" charset="0"/>
              </a:rPr>
              <a:t>Pollutions particules fines , nuisances sonores dues aux circulations urbaines , à la sortie des discothèques : conséquences </a:t>
            </a:r>
            <a:endParaRPr lang="fr-FR" sz="3600" b="1" dirty="0">
              <a:latin typeface="Garamond" panose="02020404030301010803" pitchFamily="18" charset="0"/>
            </a:endParaRPr>
          </a:p>
        </p:txBody>
      </p:sp>
      <p:sp>
        <p:nvSpPr>
          <p:cNvPr id="3" name="Espace réservé du contenu 2">
            <a:extLst>
              <a:ext uri="{FF2B5EF4-FFF2-40B4-BE49-F238E27FC236}">
                <a16:creationId xmlns:a16="http://schemas.microsoft.com/office/drawing/2014/main" id="{B26A772F-7B71-D78D-0330-89EA223F64F2}"/>
              </a:ext>
            </a:extLst>
          </p:cNvPr>
          <p:cNvSpPr>
            <a:spLocks noGrp="1"/>
          </p:cNvSpPr>
          <p:nvPr>
            <p:ph idx="1"/>
          </p:nvPr>
        </p:nvSpPr>
        <p:spPr/>
        <p:txBody>
          <a:bodyPr>
            <a:normAutofit fontScale="70000" lnSpcReduction="20000"/>
          </a:bodyPr>
          <a:lstStyle/>
          <a:p>
            <a:r>
              <a:rPr lang="fr-FR" sz="4000" b="1" dirty="0">
                <a:solidFill>
                  <a:srgbClr val="FF0000"/>
                </a:solidFill>
                <a:latin typeface="Garamond" panose="02020404030301010803" pitchFamily="18" charset="0"/>
              </a:rPr>
              <a:t>Pour les pollutions aux particules fines</a:t>
            </a:r>
          </a:p>
          <a:p>
            <a:pPr marL="0" indent="0">
              <a:buNone/>
            </a:pPr>
            <a:r>
              <a:rPr lang="fr-FR" sz="4000" b="1" dirty="0">
                <a:solidFill>
                  <a:srgbClr val="7030A0"/>
                </a:solidFill>
              </a:rPr>
              <a:t>Conséquences sur la santé : Effets à court terme</a:t>
            </a:r>
          </a:p>
          <a:p>
            <a:r>
              <a:rPr lang="fr-FR" sz="4000" dirty="0"/>
              <a:t>Irritation des yeux, du nez et de la gorge - Toux, essoufflement - Aggravation de l’asthme et des bronchites - Augmentation des hospitalisations respiratoires et cardiaque</a:t>
            </a:r>
          </a:p>
          <a:p>
            <a:pPr marL="0" indent="0">
              <a:buNone/>
            </a:pPr>
            <a:r>
              <a:rPr lang="fr-FR" sz="4000" b="1" dirty="0">
                <a:solidFill>
                  <a:srgbClr val="7030A0"/>
                </a:solidFill>
              </a:rPr>
              <a:t>Conséquences sur la santé : Effets à long terme</a:t>
            </a:r>
          </a:p>
          <a:p>
            <a:r>
              <a:rPr lang="fr-FR" sz="4000" dirty="0"/>
              <a:t>Maladies respiratoires chroniques (bronchopneumopathie chronique obstructive) -Diminution de la capacité pulmonaire (notamment chez l’enfant)-Maladies cardiovasculaires (</a:t>
            </a:r>
            <a:r>
              <a:rPr lang="fr-FR" sz="4000" dirty="0" err="1"/>
              <a:t>hypertension,infarctus</a:t>
            </a:r>
            <a:r>
              <a:rPr lang="fr-FR" sz="4000" dirty="0"/>
              <a:t>, AVC) - Cancer du poumon (les particules fines sont </a:t>
            </a:r>
            <a:r>
              <a:rPr lang="fr-FR" sz="4000" b="1" dirty="0"/>
              <a:t>cancérogènes</a:t>
            </a:r>
            <a:r>
              <a:rPr lang="fr-FR" sz="4000" dirty="0"/>
              <a:t>)-Augmentation de la mortalité prématurée </a:t>
            </a:r>
          </a:p>
          <a:p>
            <a:endParaRPr lang="fr-FR" sz="40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2878999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0986F-6972-2977-6AE1-87192B92D3BD}"/>
              </a:ext>
            </a:extLst>
          </p:cNvPr>
          <p:cNvSpPr>
            <a:spLocks noGrp="1"/>
          </p:cNvSpPr>
          <p:nvPr>
            <p:ph type="title"/>
          </p:nvPr>
        </p:nvSpPr>
        <p:spPr>
          <a:xfrm>
            <a:off x="838200" y="365125"/>
            <a:ext cx="10515600" cy="755015"/>
          </a:xfrm>
        </p:spPr>
        <p:txBody>
          <a:bodyPr>
            <a:normAutofit fontScale="90000"/>
          </a:bodyPr>
          <a:lstStyle/>
          <a:p>
            <a:pPr algn="ctr"/>
            <a:r>
              <a:rPr lang="fr-FR" sz="2800" b="1" dirty="0">
                <a:solidFill>
                  <a:srgbClr val="00B050"/>
                </a:solidFill>
                <a:latin typeface="Garamond" panose="02020404030301010803" pitchFamily="18" charset="0"/>
              </a:rPr>
              <a:t>Pollutions particules fines , nuisances sonores dues aux circulations urbaines , à la sortie des discothèques : conséquences </a:t>
            </a:r>
            <a:endParaRPr lang="fr-FR" sz="2800" dirty="0"/>
          </a:p>
        </p:txBody>
      </p:sp>
      <p:sp>
        <p:nvSpPr>
          <p:cNvPr id="3" name="Espace réservé du contenu 2">
            <a:extLst>
              <a:ext uri="{FF2B5EF4-FFF2-40B4-BE49-F238E27FC236}">
                <a16:creationId xmlns:a16="http://schemas.microsoft.com/office/drawing/2014/main" id="{B80A6EE3-3764-FE41-6FB1-6DE573B3C000}"/>
              </a:ext>
            </a:extLst>
          </p:cNvPr>
          <p:cNvSpPr>
            <a:spLocks noGrp="1"/>
          </p:cNvSpPr>
          <p:nvPr>
            <p:ph idx="1"/>
          </p:nvPr>
        </p:nvSpPr>
        <p:spPr>
          <a:xfrm>
            <a:off x="838200" y="1120140"/>
            <a:ext cx="10515600" cy="5269229"/>
          </a:xfrm>
        </p:spPr>
        <p:txBody>
          <a:bodyPr>
            <a:noAutofit/>
          </a:bodyPr>
          <a:lstStyle/>
          <a:p>
            <a:pPr marL="0" indent="0">
              <a:lnSpc>
                <a:spcPct val="100000"/>
              </a:lnSpc>
              <a:spcBef>
                <a:spcPts val="0"/>
              </a:spcBef>
              <a:buNone/>
            </a:pPr>
            <a:r>
              <a:rPr lang="fr-FR" sz="2400" b="1" dirty="0">
                <a:solidFill>
                  <a:srgbClr val="FF0000"/>
                </a:solidFill>
                <a:latin typeface="Garamond" panose="02020404030301010803" pitchFamily="18" charset="0"/>
              </a:rPr>
              <a:t>Pour les nuisances sonores : Perturbation du sommeil</a:t>
            </a:r>
          </a:p>
          <a:p>
            <a:pPr>
              <a:lnSpc>
                <a:spcPct val="100000"/>
              </a:lnSpc>
              <a:spcBef>
                <a:spcPts val="0"/>
              </a:spcBef>
            </a:pPr>
            <a:r>
              <a:rPr lang="fr-FR" sz="2400" b="1" dirty="0">
                <a:solidFill>
                  <a:srgbClr val="7030A0"/>
                </a:solidFill>
                <a:latin typeface="Garamond" panose="02020404030301010803" pitchFamily="18" charset="0"/>
              </a:rPr>
              <a:t>Micro-réveils (souvent non conscients) - Difficultés d’endormissement -Sommeil moins profond (moins de sommeil réparateur) -Même sans réveil complet, le cerveau reste en alerte.</a:t>
            </a:r>
          </a:p>
          <a:p>
            <a:pPr marL="0" indent="0">
              <a:spcBef>
                <a:spcPts val="0"/>
              </a:spcBef>
              <a:buNone/>
            </a:pPr>
            <a:r>
              <a:rPr lang="fr-FR" sz="2400" b="1" dirty="0">
                <a:solidFill>
                  <a:srgbClr val="FF0000"/>
                </a:solidFill>
                <a:latin typeface="Garamond" panose="02020404030301010803" pitchFamily="18" charset="0"/>
              </a:rPr>
              <a:t>Effets sur la santé à moyen et long terme</a:t>
            </a:r>
          </a:p>
          <a:p>
            <a:pPr>
              <a:spcBef>
                <a:spcPts val="0"/>
              </a:spcBef>
            </a:pPr>
            <a:r>
              <a:rPr lang="fr-FR" sz="2400" b="1" dirty="0">
                <a:solidFill>
                  <a:srgbClr val="7030A0"/>
                </a:solidFill>
                <a:latin typeface="Garamond" panose="02020404030301010803" pitchFamily="18" charset="0"/>
              </a:rPr>
              <a:t>Lorsque le bruit nocturne dépasse régulièrement les seuils recommandés : Fatigue chronique -Troubles de la concentration et de la mémoire - Stress, irritabilité, anxiété</a:t>
            </a:r>
          </a:p>
          <a:p>
            <a:pPr>
              <a:spcBef>
                <a:spcPts val="0"/>
              </a:spcBef>
            </a:pPr>
            <a:r>
              <a:rPr lang="fr-FR" sz="2400" b="1" dirty="0">
                <a:solidFill>
                  <a:srgbClr val="7030A0"/>
                </a:solidFill>
                <a:latin typeface="Garamond" panose="02020404030301010803" pitchFamily="18" charset="0"/>
              </a:rPr>
              <a:t>Augmentation du risque de : hypertension, maladies cardiovasculaires, dépression légère à modérée.</a:t>
            </a:r>
          </a:p>
          <a:p>
            <a:pPr>
              <a:spcBef>
                <a:spcPts val="0"/>
              </a:spcBef>
            </a:pPr>
            <a:r>
              <a:rPr lang="fr-FR" sz="2400" b="1" dirty="0">
                <a:solidFill>
                  <a:srgbClr val="7030A0"/>
                </a:solidFill>
                <a:latin typeface="Garamond" panose="02020404030301010803" pitchFamily="18" charset="0"/>
              </a:rPr>
              <a:t>L’Organisation mondiale de la santé considère le bruit nocturne comme un facteur de risque sanitaire environnemental.</a:t>
            </a:r>
          </a:p>
          <a:p>
            <a:r>
              <a:rPr lang="fr-FR" sz="2400" b="1" dirty="0">
                <a:solidFill>
                  <a:srgbClr val="FF0000"/>
                </a:solidFill>
                <a:latin typeface="Garamond" panose="02020404030301010803" pitchFamily="18" charset="0"/>
              </a:rPr>
              <a:t>Populations les plus sensibles : </a:t>
            </a:r>
            <a:r>
              <a:rPr lang="fr-FR" sz="2400" b="1" dirty="0">
                <a:solidFill>
                  <a:srgbClr val="7030A0"/>
                </a:solidFill>
                <a:latin typeface="Garamond" panose="02020404030301010803" pitchFamily="18" charset="0"/>
              </a:rPr>
              <a:t>Enfants (développement cognitif et attention) Personnes âgées - Personnes malades ou stressées - Travailleurs en horaires décalés</a:t>
            </a:r>
          </a:p>
          <a:p>
            <a:pPr marL="0" indent="0">
              <a:buNone/>
            </a:pPr>
            <a:br>
              <a:rPr lang="fr-FR" sz="2000" b="1" dirty="0">
                <a:latin typeface="Garamond" panose="02020404030301010803" pitchFamily="18" charset="0"/>
              </a:rPr>
            </a:br>
            <a:endParaRPr lang="fr-FR" sz="2000" b="1" dirty="0">
              <a:latin typeface="Garamond" panose="02020404030301010803" pitchFamily="18" charset="0"/>
            </a:endParaRPr>
          </a:p>
        </p:txBody>
      </p:sp>
    </p:spTree>
    <p:extLst>
      <p:ext uri="{BB962C8B-B14F-4D97-AF65-F5344CB8AC3E}">
        <p14:creationId xmlns:p14="http://schemas.microsoft.com/office/powerpoint/2010/main" val="798053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168CF-1DDD-0164-BDDD-2852BEDDAFA4}"/>
              </a:ext>
            </a:extLst>
          </p:cNvPr>
          <p:cNvSpPr>
            <a:spLocks noGrp="1"/>
          </p:cNvSpPr>
          <p:nvPr>
            <p:ph type="title"/>
          </p:nvPr>
        </p:nvSpPr>
        <p:spPr/>
        <p:txBody>
          <a:bodyPr/>
          <a:lstStyle/>
          <a:p>
            <a:pPr algn="ctr"/>
            <a:r>
              <a:rPr lang="fr-FR" b="1" dirty="0">
                <a:solidFill>
                  <a:srgbClr val="00B0F0"/>
                </a:solidFill>
                <a:latin typeface="Garamond" panose="02020404030301010803" pitchFamily="18" charset="0"/>
              </a:rPr>
              <a:t>Ce qu’a déjà obtenu l’AV2E</a:t>
            </a:r>
            <a:endParaRPr lang="fr-FR" dirty="0"/>
          </a:p>
        </p:txBody>
      </p:sp>
      <p:sp>
        <p:nvSpPr>
          <p:cNvPr id="3" name="Espace réservé du contenu 2">
            <a:extLst>
              <a:ext uri="{FF2B5EF4-FFF2-40B4-BE49-F238E27FC236}">
                <a16:creationId xmlns:a16="http://schemas.microsoft.com/office/drawing/2014/main" id="{CC270517-8916-63B0-D7E9-806BD5EACA42}"/>
              </a:ext>
            </a:extLst>
          </p:cNvPr>
          <p:cNvSpPr>
            <a:spLocks noGrp="1"/>
          </p:cNvSpPr>
          <p:nvPr>
            <p:ph idx="1"/>
          </p:nvPr>
        </p:nvSpPr>
        <p:spPr/>
        <p:txBody>
          <a:bodyPr>
            <a:normAutofit fontScale="92500" lnSpcReduction="10000"/>
          </a:bodyPr>
          <a:lstStyle/>
          <a:p>
            <a:r>
              <a:rPr lang="fr-FR" b="1" dirty="0">
                <a:solidFill>
                  <a:srgbClr val="002060"/>
                </a:solidFill>
                <a:latin typeface="Garamond" panose="02020404030301010803" pitchFamily="18" charset="0"/>
              </a:rPr>
              <a:t>Suite à la réunion du 03 février 2025 où était présent l’ensemble des parties prenantes : élus en charge de la sécurité – services en charges de la sécurité et du bruit – manageuse des discothèques – AV2E : </a:t>
            </a:r>
          </a:p>
          <a:p>
            <a:pPr marL="0" indent="0">
              <a:buNone/>
            </a:pPr>
            <a:r>
              <a:rPr lang="fr-FR" b="1" dirty="0">
                <a:solidFill>
                  <a:srgbClr val="0070C0"/>
                </a:solidFill>
                <a:latin typeface="Garamond" panose="02020404030301010803" pitchFamily="18" charset="0"/>
              </a:rPr>
              <a:t>d’une façon générale les résidents constatent :</a:t>
            </a:r>
          </a:p>
          <a:p>
            <a:pPr marL="0" indent="0">
              <a:buNone/>
            </a:pPr>
            <a:r>
              <a:rPr lang="fr-FR" b="1" dirty="0">
                <a:solidFill>
                  <a:srgbClr val="002060"/>
                </a:solidFill>
                <a:latin typeface="Garamond" panose="02020404030301010803" pitchFamily="18" charset="0"/>
              </a:rPr>
              <a:t>- </a:t>
            </a:r>
            <a:r>
              <a:rPr lang="fr-FR" b="1" dirty="0">
                <a:solidFill>
                  <a:schemeClr val="accent2">
                    <a:lumMod val="75000"/>
                  </a:schemeClr>
                </a:solidFill>
                <a:latin typeface="Garamond" panose="02020404030301010803" pitchFamily="18" charset="0"/>
              </a:rPr>
              <a:t>beaucoup moins de bruit dû à la présence des discothèques  (sauf le bruit des basses très gênants) mais toujours des cris vers 3/4h du matin (le week-end notamment )</a:t>
            </a:r>
          </a:p>
          <a:p>
            <a:pPr>
              <a:buFontTx/>
              <a:buChar char="-"/>
            </a:pPr>
            <a:r>
              <a:rPr lang="fr-FR" b="1" dirty="0">
                <a:solidFill>
                  <a:schemeClr val="accent2">
                    <a:lumMod val="75000"/>
                  </a:schemeClr>
                </a:solidFill>
                <a:latin typeface="Garamond" panose="02020404030301010803" pitchFamily="18" charset="0"/>
              </a:rPr>
              <a:t>Le quartier est plus calme</a:t>
            </a:r>
          </a:p>
          <a:p>
            <a:pPr>
              <a:buFontTx/>
              <a:buChar char="-"/>
            </a:pPr>
            <a:r>
              <a:rPr lang="fr-FR" b="1" dirty="0">
                <a:solidFill>
                  <a:schemeClr val="accent2">
                    <a:lumMod val="75000"/>
                  </a:schemeClr>
                </a:solidFill>
                <a:latin typeface="Garamond" panose="02020404030301010803" pitchFamily="18" charset="0"/>
              </a:rPr>
              <a:t>Retour « clients » de la discothèque : « il y a beaucoup moins de clients!</a:t>
            </a:r>
          </a:p>
          <a:p>
            <a:r>
              <a:rPr lang="fr-FR" b="1" dirty="0">
                <a:solidFill>
                  <a:srgbClr val="7030A0"/>
                </a:solidFill>
                <a:latin typeface="Garamond" panose="02020404030301010803" pitchFamily="18" charset="0"/>
              </a:rPr>
              <a:t>La mise « sous cloche «  de l’esplanade de l’Europe » pendant le </a:t>
            </a:r>
            <a:r>
              <a:rPr lang="fr-FR" b="1" dirty="0" err="1">
                <a:solidFill>
                  <a:srgbClr val="7030A0"/>
                </a:solidFill>
                <a:latin typeface="Garamond" panose="02020404030301010803" pitchFamily="18" charset="0"/>
              </a:rPr>
              <a:t>fise</a:t>
            </a:r>
            <a:r>
              <a:rPr lang="fr-FR" b="1" dirty="0">
                <a:solidFill>
                  <a:srgbClr val="7030A0"/>
                </a:solidFill>
                <a:latin typeface="Garamond" panose="02020404030301010803" pitchFamily="18" charset="0"/>
              </a:rPr>
              <a:t> 2025 </a:t>
            </a:r>
          </a:p>
          <a:p>
            <a:pPr marL="0" indent="0">
              <a:buNone/>
            </a:pPr>
            <a:endParaRPr lang="fr-FR" dirty="0"/>
          </a:p>
        </p:txBody>
      </p:sp>
    </p:spTree>
    <p:extLst>
      <p:ext uri="{BB962C8B-B14F-4D97-AF65-F5344CB8AC3E}">
        <p14:creationId xmlns:p14="http://schemas.microsoft.com/office/powerpoint/2010/main" val="2719868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4B6CE-7E46-7A5F-4692-AF0802BE77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AD0090-BC85-8C8A-2A63-6B500073F051}"/>
              </a:ext>
            </a:extLst>
          </p:cNvPr>
          <p:cNvSpPr>
            <a:spLocks noGrp="1"/>
          </p:cNvSpPr>
          <p:nvPr>
            <p:ph type="title"/>
          </p:nvPr>
        </p:nvSpPr>
        <p:spPr>
          <a:xfrm>
            <a:off x="838200" y="365125"/>
            <a:ext cx="10515600" cy="949325"/>
          </a:xfrm>
        </p:spPr>
        <p:txBody>
          <a:bodyPr>
            <a:noAutofit/>
          </a:bodyPr>
          <a:lstStyle/>
          <a:p>
            <a:pPr algn="ctr"/>
            <a:r>
              <a:rPr lang="fr-FR" sz="2800" b="1" dirty="0">
                <a:solidFill>
                  <a:srgbClr val="00B050"/>
                </a:solidFill>
                <a:latin typeface="Garamond" panose="02020404030301010803" pitchFamily="18" charset="0"/>
              </a:rPr>
              <a:t>Pollutions particules fines , nuisances sonores dues aux circulations urbaines , à la sortie des discothèques : questions ?</a:t>
            </a:r>
            <a:endParaRPr lang="fr-FR" sz="2800" dirty="0">
              <a:latin typeface="Garamond" panose="02020404030301010803" pitchFamily="18" charset="0"/>
            </a:endParaRPr>
          </a:p>
        </p:txBody>
      </p:sp>
      <p:sp>
        <p:nvSpPr>
          <p:cNvPr id="3" name="Espace réservé du contenu 2">
            <a:extLst>
              <a:ext uri="{FF2B5EF4-FFF2-40B4-BE49-F238E27FC236}">
                <a16:creationId xmlns:a16="http://schemas.microsoft.com/office/drawing/2014/main" id="{8648B19D-C6DC-3755-199D-1747F99247AE}"/>
              </a:ext>
            </a:extLst>
          </p:cNvPr>
          <p:cNvSpPr>
            <a:spLocks noGrp="1"/>
          </p:cNvSpPr>
          <p:nvPr>
            <p:ph idx="1"/>
          </p:nvPr>
        </p:nvSpPr>
        <p:spPr>
          <a:xfrm>
            <a:off x="838200" y="1234440"/>
            <a:ext cx="10515600" cy="5029199"/>
          </a:xfrm>
        </p:spPr>
        <p:txBody>
          <a:bodyPr>
            <a:normAutofit lnSpcReduction="10000"/>
          </a:bodyPr>
          <a:lstStyle/>
          <a:p>
            <a:r>
              <a:rPr lang="fr-FR" b="1" dirty="0">
                <a:solidFill>
                  <a:srgbClr val="7030A0"/>
                </a:solidFill>
                <a:latin typeface="Garamond" panose="02020404030301010803" pitchFamily="18" charset="0"/>
              </a:rPr>
              <a:t>À quand des mesures concrètes pour réduire ces nuisances ?</a:t>
            </a:r>
          </a:p>
          <a:p>
            <a:pPr>
              <a:buFont typeface="Wingdings" panose="05000000000000000000" pitchFamily="2" charset="2"/>
              <a:buChar char="ü"/>
            </a:pPr>
            <a:r>
              <a:rPr lang="fr-FR" b="1" dirty="0">
                <a:solidFill>
                  <a:schemeClr val="accent5">
                    <a:lumMod val="75000"/>
                  </a:schemeClr>
                </a:solidFill>
                <a:latin typeface="Garamond" panose="02020404030301010803" pitchFamily="18" charset="0"/>
              </a:rPr>
              <a:t> A quand le respect des 30km/h avenue Port Juvénal ?</a:t>
            </a:r>
          </a:p>
          <a:p>
            <a:pPr>
              <a:buFont typeface="Wingdings" panose="05000000000000000000" pitchFamily="2" charset="2"/>
              <a:buChar char="ü"/>
            </a:pPr>
            <a:r>
              <a:rPr lang="fr-FR" b="1" dirty="0">
                <a:solidFill>
                  <a:schemeClr val="accent5">
                    <a:lumMod val="75000"/>
                  </a:schemeClr>
                </a:solidFill>
                <a:latin typeface="Garamond" panose="02020404030301010803" pitchFamily="18" charset="0"/>
              </a:rPr>
              <a:t> A quand le passage du Bd de l’aéroport international à 30km/h (comme le prévoit le projet sur la ZAC Bofill )</a:t>
            </a:r>
          </a:p>
          <a:p>
            <a:pPr>
              <a:buFont typeface="Wingdings" panose="05000000000000000000" pitchFamily="2" charset="2"/>
              <a:buChar char="ü"/>
            </a:pPr>
            <a:r>
              <a:rPr lang="fr-FR" b="1" dirty="0">
                <a:solidFill>
                  <a:schemeClr val="accent5">
                    <a:lumMod val="75000"/>
                  </a:schemeClr>
                </a:solidFill>
                <a:latin typeface="Garamond" panose="02020404030301010803" pitchFamily="18" charset="0"/>
              </a:rPr>
              <a:t> A quand des compresseurs pour les bus de la Métropole moins bruyants (climatisation en été – chauffage en hiver)</a:t>
            </a:r>
          </a:p>
          <a:p>
            <a:pPr>
              <a:buFont typeface="Wingdings" panose="05000000000000000000" pitchFamily="2" charset="2"/>
              <a:buChar char="ü"/>
            </a:pPr>
            <a:r>
              <a:rPr lang="fr-FR" b="1" dirty="0">
                <a:solidFill>
                  <a:schemeClr val="accent5">
                    <a:lumMod val="75000"/>
                  </a:schemeClr>
                </a:solidFill>
                <a:latin typeface="Garamond" panose="02020404030301010803" pitchFamily="18" charset="0"/>
              </a:rPr>
              <a:t>A quand la mise en place de radar anti- bruit motos « Méduse »</a:t>
            </a:r>
          </a:p>
          <a:p>
            <a:pPr>
              <a:buFont typeface="Wingdings" panose="05000000000000000000" pitchFamily="2" charset="2"/>
              <a:buChar char="ü"/>
            </a:pPr>
            <a:r>
              <a:rPr lang="fr-FR" b="1" dirty="0">
                <a:solidFill>
                  <a:schemeClr val="accent5">
                    <a:lumMod val="75000"/>
                  </a:schemeClr>
                </a:solidFill>
                <a:latin typeface="Garamond" panose="02020404030301010803" pitchFamily="18" charset="0"/>
              </a:rPr>
              <a:t>A quand une vitesse du tram adaptée au virage de la Médiathèque</a:t>
            </a:r>
          </a:p>
          <a:p>
            <a:pPr>
              <a:buFont typeface="Wingdings" panose="05000000000000000000" pitchFamily="2" charset="2"/>
              <a:buChar char="ü"/>
            </a:pPr>
            <a:r>
              <a:rPr lang="fr-FR" b="1" dirty="0">
                <a:solidFill>
                  <a:srgbClr val="C00000"/>
                </a:solidFill>
                <a:latin typeface="Garamond" panose="02020404030301010803" pitchFamily="18" charset="0"/>
              </a:rPr>
              <a:t>A quand une organisation de la police municipale pour être présente aux « heures chaudes de la nuit » : 3h – 6h  </a:t>
            </a:r>
          </a:p>
          <a:p>
            <a:r>
              <a:rPr lang="fr-FR" b="1" dirty="0">
                <a:solidFill>
                  <a:srgbClr val="7030A0"/>
                </a:solidFill>
                <a:latin typeface="Garamond" panose="02020404030301010803" pitchFamily="18" charset="0"/>
              </a:rPr>
              <a:t>Sous quel délai une amélioration peut-elle être espérée ?</a:t>
            </a:r>
          </a:p>
        </p:txBody>
      </p:sp>
    </p:spTree>
    <p:extLst>
      <p:ext uri="{BB962C8B-B14F-4D97-AF65-F5344CB8AC3E}">
        <p14:creationId xmlns:p14="http://schemas.microsoft.com/office/powerpoint/2010/main" val="97342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6B1D67-B88D-1CFA-EDB8-31460BDF5890}"/>
              </a:ext>
            </a:extLst>
          </p:cNvPr>
          <p:cNvSpPr>
            <a:spLocks noGrp="1"/>
          </p:cNvSpPr>
          <p:nvPr>
            <p:ph type="title"/>
          </p:nvPr>
        </p:nvSpPr>
        <p:spPr/>
        <p:txBody>
          <a:bodyPr/>
          <a:lstStyle/>
          <a:p>
            <a:pPr algn="ctr"/>
            <a:r>
              <a:rPr lang="fr-FR" b="1" dirty="0">
                <a:solidFill>
                  <a:srgbClr val="FF0000"/>
                </a:solidFill>
                <a:latin typeface="Garamond" panose="02020404030301010803" pitchFamily="18" charset="0"/>
              </a:rPr>
              <a:t>En attendant, ce qu’il faut faire </a:t>
            </a:r>
          </a:p>
        </p:txBody>
      </p:sp>
      <p:sp>
        <p:nvSpPr>
          <p:cNvPr id="3" name="Espace réservé du contenu 2">
            <a:extLst>
              <a:ext uri="{FF2B5EF4-FFF2-40B4-BE49-F238E27FC236}">
                <a16:creationId xmlns:a16="http://schemas.microsoft.com/office/drawing/2014/main" id="{29F40CD0-0CAC-B964-8E97-D464E0966AB5}"/>
              </a:ext>
            </a:extLst>
          </p:cNvPr>
          <p:cNvSpPr>
            <a:spLocks noGrp="1"/>
          </p:cNvSpPr>
          <p:nvPr>
            <p:ph idx="1"/>
          </p:nvPr>
        </p:nvSpPr>
        <p:spPr>
          <a:xfrm>
            <a:off x="838200" y="1690688"/>
            <a:ext cx="10869386" cy="4486275"/>
          </a:xfrm>
        </p:spPr>
        <p:txBody>
          <a:bodyPr>
            <a:normAutofit lnSpcReduction="10000"/>
          </a:bodyPr>
          <a:lstStyle/>
          <a:p>
            <a:r>
              <a:rPr lang="fr-FR" sz="3200" b="1" dirty="0">
                <a:latin typeface="Garamond" panose="02020404030301010803" pitchFamily="18" charset="0"/>
              </a:rPr>
              <a:t>Appeler la police nationale au 17 – 112</a:t>
            </a:r>
          </a:p>
          <a:p>
            <a:r>
              <a:rPr lang="fr-FR" sz="3200" b="1" dirty="0">
                <a:latin typeface="Garamond" panose="02020404030301010803" pitchFamily="18" charset="0"/>
              </a:rPr>
              <a:t>Appeler les pompiers au 18- 112</a:t>
            </a:r>
          </a:p>
          <a:p>
            <a:r>
              <a:rPr lang="fr-FR" sz="3200" b="1" dirty="0">
                <a:latin typeface="Garamond" panose="02020404030301010803" pitchFamily="18" charset="0"/>
              </a:rPr>
              <a:t>Appeler la police municipale au 04 67 34 88 30</a:t>
            </a:r>
          </a:p>
          <a:p>
            <a:r>
              <a:rPr lang="fr-FR" sz="3200" b="1" dirty="0">
                <a:latin typeface="Garamond" panose="02020404030301010803" pitchFamily="18" charset="0"/>
              </a:rPr>
              <a:t>Faire une demande de patrouille de la police municipale via montpellier.fr (de 07h à 04h du matin en période estivale – 03h autrement)</a:t>
            </a:r>
          </a:p>
          <a:p>
            <a:pPr>
              <a:spcBef>
                <a:spcPts val="0"/>
              </a:spcBef>
            </a:pPr>
            <a:r>
              <a:rPr lang="fr-FR" sz="3200" b="1" dirty="0">
                <a:latin typeface="Garamond" panose="02020404030301010803" pitchFamily="18" charset="0"/>
              </a:rPr>
              <a:t>Déposer une pré-plainte via le site </a:t>
            </a:r>
            <a:r>
              <a:rPr lang="fr-FR" sz="3200" b="1" i="1" dirty="0">
                <a:latin typeface="Garamond" panose="02020404030301010803" pitchFamily="18" charset="0"/>
              </a:rPr>
              <a:t>:</a:t>
            </a:r>
          </a:p>
          <a:p>
            <a:pPr marL="0" indent="0">
              <a:spcBef>
                <a:spcPts val="0"/>
              </a:spcBef>
              <a:buNone/>
            </a:pPr>
            <a:r>
              <a:rPr lang="fr-FR" sz="3200" b="1" i="1" dirty="0">
                <a:latin typeface="Garamond" panose="02020404030301010803" pitchFamily="18" charset="0"/>
              </a:rPr>
              <a:t> </a:t>
            </a:r>
            <a:r>
              <a:rPr lang="fr-FR" sz="3200" b="1" i="1" dirty="0">
                <a:latin typeface="Garamond" panose="02020404030301010803" pitchFamily="18" charset="0"/>
                <a:hlinkClick r:id="rId2"/>
              </a:rPr>
              <a:t>https://preplainte-en-ligne.gouv.fr</a:t>
            </a:r>
            <a:endParaRPr lang="fr-FR" sz="3200" b="1" i="1" dirty="0">
              <a:latin typeface="Garamond" panose="02020404030301010803" pitchFamily="18" charset="0"/>
            </a:endParaRPr>
          </a:p>
          <a:p>
            <a:r>
              <a:rPr lang="fr-FR" sz="3200" b="1" dirty="0">
                <a:latin typeface="Garamond" panose="02020404030301010803" pitchFamily="18" charset="0"/>
              </a:rPr>
              <a:t>prévenir ou mettre en copie l’AV2E : </a:t>
            </a:r>
            <a:r>
              <a:rPr lang="fr-FR" sz="3200" b="1" i="1" u="sng" dirty="0">
                <a:solidFill>
                  <a:srgbClr val="0070C0"/>
                </a:solidFill>
                <a:latin typeface="Garamond" panose="02020404030301010803" pitchFamily="18" charset="0"/>
              </a:rPr>
              <a:t>contact@av2e.fr </a:t>
            </a:r>
          </a:p>
          <a:p>
            <a:endParaRPr lang="fr-FR" dirty="0"/>
          </a:p>
        </p:txBody>
      </p:sp>
    </p:spTree>
    <p:extLst>
      <p:ext uri="{BB962C8B-B14F-4D97-AF65-F5344CB8AC3E}">
        <p14:creationId xmlns:p14="http://schemas.microsoft.com/office/powerpoint/2010/main" val="277100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72472-B247-69B8-2EED-BDE57E53E132}"/>
              </a:ext>
            </a:extLst>
          </p:cNvPr>
          <p:cNvSpPr>
            <a:spLocks noGrp="1"/>
          </p:cNvSpPr>
          <p:nvPr>
            <p:ph type="title"/>
          </p:nvPr>
        </p:nvSpPr>
        <p:spPr>
          <a:xfrm>
            <a:off x="838200" y="137161"/>
            <a:ext cx="10515600" cy="1553528"/>
          </a:xfrm>
        </p:spPr>
        <p:txBody>
          <a:bodyPr>
            <a:normAutofit fontScale="90000"/>
          </a:bodyPr>
          <a:lstStyle/>
          <a:p>
            <a:pPr algn="ctr"/>
            <a:br>
              <a:rPr lang="fr-FR" b="1" kern="100" dirty="0">
                <a:effectLst/>
                <a:latin typeface="Garamond" panose="02020404030301010803" pitchFamily="18" charset="0"/>
                <a:ea typeface="Calibri" panose="020F0502020204030204" pitchFamily="34" charset="0"/>
                <a:cs typeface="Times New Roman" panose="02020603050405020304" pitchFamily="18" charset="0"/>
              </a:rPr>
            </a:br>
            <a:r>
              <a:rPr lang="fr-FR" sz="3600" b="1" kern="100" dirty="0">
                <a:solidFill>
                  <a:srgbClr val="7030A0"/>
                </a:solidFill>
                <a:effectLst/>
                <a:latin typeface="Garamond" panose="02020404030301010803" pitchFamily="18" charset="0"/>
                <a:ea typeface="Calibri" panose="020F0502020204030204" pitchFamily="34" charset="0"/>
                <a:cs typeface="Times New Roman" panose="02020603050405020304" pitchFamily="18" charset="0"/>
              </a:rPr>
              <a:t>Quel sera l’impact de la Zac Ricardo Bofill ?</a:t>
            </a:r>
            <a:br>
              <a:rPr lang="fr-FR" sz="3600" b="1" kern="100" dirty="0">
                <a:solidFill>
                  <a:srgbClr val="7030A0"/>
                </a:solidFill>
                <a:effectLst/>
                <a:latin typeface="Garamond" panose="02020404030301010803" pitchFamily="18" charset="0"/>
                <a:ea typeface="Calibri" panose="020F0502020204030204" pitchFamily="34" charset="0"/>
                <a:cs typeface="Times New Roman" panose="02020603050405020304" pitchFamily="18" charset="0"/>
              </a:rPr>
            </a:br>
            <a:r>
              <a:rPr lang="fr-FR" sz="3600" b="1" kern="100" dirty="0">
                <a:solidFill>
                  <a:srgbClr val="7030A0"/>
                </a:solidFill>
                <a:effectLst/>
                <a:latin typeface="Garamond" panose="02020404030301010803" pitchFamily="18" charset="0"/>
                <a:ea typeface="Calibri" panose="020F0502020204030204" pitchFamily="34" charset="0"/>
                <a:cs typeface="Times New Roman" panose="02020603050405020304" pitchFamily="18" charset="0"/>
              </a:rPr>
              <a:t> qui jouxterait notre résidence côté Médiathèque Emile Zola</a:t>
            </a:r>
            <a:br>
              <a:rPr lang="fr-FR" sz="4000" kern="100" dirty="0">
                <a:effectLst/>
                <a:latin typeface="Calibri" panose="020F0502020204030204" pitchFamily="34" charset="0"/>
                <a:ea typeface="Calibri" panose="020F0502020204030204" pitchFamily="34" charset="0"/>
                <a:cs typeface="Times New Roman" panose="02020603050405020304" pitchFamily="18" charset="0"/>
              </a:rPr>
            </a:br>
            <a:endParaRPr lang="fr-FR" sz="4000" dirty="0"/>
          </a:p>
        </p:txBody>
      </p:sp>
      <p:sp>
        <p:nvSpPr>
          <p:cNvPr id="3" name="Espace réservé du contenu 2">
            <a:extLst>
              <a:ext uri="{FF2B5EF4-FFF2-40B4-BE49-F238E27FC236}">
                <a16:creationId xmlns:a16="http://schemas.microsoft.com/office/drawing/2014/main" id="{B5F45000-67FA-2F73-CC32-46230F3A37B2}"/>
              </a:ext>
            </a:extLst>
          </p:cNvPr>
          <p:cNvSpPr>
            <a:spLocks noGrp="1"/>
          </p:cNvSpPr>
          <p:nvPr>
            <p:ph idx="1"/>
          </p:nvPr>
        </p:nvSpPr>
        <p:spPr>
          <a:xfrm>
            <a:off x="838200" y="1825624"/>
            <a:ext cx="10515600" cy="4689475"/>
          </a:xfrm>
        </p:spPr>
        <p:txBody>
          <a:bodyPr>
            <a:normAutofit fontScale="92500" lnSpcReduction="20000"/>
          </a:bodyPr>
          <a:lstStyle/>
          <a:p>
            <a:pPr algn="ctr">
              <a:lnSpc>
                <a:spcPct val="107000"/>
              </a:lnSpc>
              <a:spcAft>
                <a:spcPts val="800"/>
              </a:spcAft>
              <a:buNone/>
            </a:pPr>
            <a:r>
              <a:rPr lang="fr-FR" sz="2400" b="1" kern="100" dirty="0">
                <a:effectLst/>
                <a:latin typeface="Garamond" panose="02020404030301010803" pitchFamily="18" charset="0"/>
                <a:ea typeface="Calibri" panose="020F0502020204030204" pitchFamily="34" charset="0"/>
                <a:cs typeface="Times New Roman" panose="02020603050405020304" pitchFamily="18" charset="0"/>
              </a:rPr>
              <a:t> </a:t>
            </a:r>
            <a:r>
              <a:rPr lang="fr-FR" sz="2600" b="1" kern="100" dirty="0">
                <a:solidFill>
                  <a:schemeClr val="accent6">
                    <a:lumMod val="75000"/>
                  </a:schemeClr>
                </a:solidFill>
                <a:effectLst/>
                <a:latin typeface="Garamond" panose="02020404030301010803" pitchFamily="18" charset="0"/>
                <a:ea typeface="Calibri" panose="020F0502020204030204" pitchFamily="34" charset="0"/>
                <a:cs typeface="Times New Roman" panose="02020603050405020304" pitchFamily="18" charset="0"/>
              </a:rPr>
              <a:t>Les principales modifications envisagées pour le quartier, dans le projet initial, seront-elles maintenues ? </a:t>
            </a:r>
          </a:p>
          <a:p>
            <a:pPr marL="342900" lvl="0" indent="-342900">
              <a:lnSpc>
                <a:spcPct val="107000"/>
              </a:lnSpc>
              <a:buFont typeface="Garamond" panose="02020404030301010803" pitchFamily="18" charset="0"/>
              <a:buChar char="-"/>
            </a:pPr>
            <a:r>
              <a:rPr lang="fr-FR" sz="2600" b="1" kern="100" dirty="0">
                <a:solidFill>
                  <a:srgbClr val="00B0F0"/>
                </a:solidFill>
                <a:effectLst/>
                <a:latin typeface="Garamond" panose="02020404030301010803" pitchFamily="18" charset="0"/>
                <a:ea typeface="Calibri" panose="020F0502020204030204" pitchFamily="34" charset="0"/>
                <a:cs typeface="Times New Roman" panose="02020603050405020304" pitchFamily="18" charset="0"/>
              </a:rPr>
              <a:t>La disparition du parking « Pisistrate » (avec les mêmes problématiques que pour la suppression du parking « Antigone » pour l’arrivée de la ligne 1 du bus-tram : entrée -sortie du garage- gestion des conteneurs poubelles et encombrants </a:t>
            </a:r>
          </a:p>
          <a:p>
            <a:pPr marL="342900" lvl="0" indent="-342900">
              <a:lnSpc>
                <a:spcPct val="107000"/>
              </a:lnSpc>
              <a:buFont typeface="Garamond" panose="02020404030301010803" pitchFamily="18" charset="0"/>
              <a:buChar char="-"/>
            </a:pPr>
            <a:r>
              <a:rPr lang="fr-FR" sz="2600" b="1" kern="100" dirty="0">
                <a:solidFill>
                  <a:srgbClr val="00B0F0"/>
                </a:solidFill>
                <a:effectLst/>
                <a:latin typeface="Garamond" panose="02020404030301010803" pitchFamily="18" charset="0"/>
                <a:ea typeface="Calibri" panose="020F0502020204030204" pitchFamily="34" charset="0"/>
                <a:cs typeface="Times New Roman" panose="02020603050405020304" pitchFamily="18" charset="0"/>
              </a:rPr>
              <a:t>Une reconfiguration totale du carrefour de l’aéroport international (sous quelle forme définitive ?)</a:t>
            </a:r>
          </a:p>
          <a:p>
            <a:pPr marL="342900" lvl="0" indent="-342900">
              <a:lnSpc>
                <a:spcPct val="107000"/>
              </a:lnSpc>
              <a:buFont typeface="Garamond" panose="02020404030301010803" pitchFamily="18" charset="0"/>
              <a:buChar char="-"/>
            </a:pPr>
            <a:r>
              <a:rPr lang="fr-FR" sz="2600" b="1" kern="100" dirty="0">
                <a:solidFill>
                  <a:srgbClr val="00B0F0"/>
                </a:solidFill>
                <a:effectLst/>
                <a:latin typeface="Garamond" panose="02020404030301010803" pitchFamily="18" charset="0"/>
                <a:ea typeface="Calibri" panose="020F0502020204030204" pitchFamily="34" charset="0"/>
                <a:cs typeface="Times New Roman" panose="02020603050405020304" pitchFamily="18" charset="0"/>
              </a:rPr>
              <a:t>La rue de Poséidon et l’Avenue du Pirée en sens unique (dans quel sens ?)</a:t>
            </a:r>
          </a:p>
          <a:p>
            <a:pPr marL="342900" lvl="0" indent="-342900">
              <a:lnSpc>
                <a:spcPct val="107000"/>
              </a:lnSpc>
              <a:buFont typeface="Garamond" panose="02020404030301010803" pitchFamily="18" charset="0"/>
              <a:buChar char="-"/>
            </a:pPr>
            <a:r>
              <a:rPr lang="fr-FR" sz="2600" b="1" kern="100" dirty="0">
                <a:solidFill>
                  <a:srgbClr val="00B0F0"/>
                </a:solidFill>
                <a:effectLst/>
                <a:latin typeface="Garamond" panose="02020404030301010803" pitchFamily="18" charset="0"/>
                <a:ea typeface="Calibri" panose="020F0502020204030204" pitchFamily="34" charset="0"/>
                <a:cs typeface="Times New Roman" panose="02020603050405020304" pitchFamily="18" charset="0"/>
              </a:rPr>
              <a:t>Une « folie » à la place de la maison de la poésie pour faire le pendant à l’Arbre blanc (quelle implantation ? nombre d’étages ?) - Des immeubles sur le parking place du Père Louis combien de logements ? </a:t>
            </a:r>
          </a:p>
          <a:p>
            <a:endParaRPr lang="fr-FR" dirty="0"/>
          </a:p>
        </p:txBody>
      </p:sp>
    </p:spTree>
    <p:extLst>
      <p:ext uri="{BB962C8B-B14F-4D97-AF65-F5344CB8AC3E}">
        <p14:creationId xmlns:p14="http://schemas.microsoft.com/office/powerpoint/2010/main" val="3376281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356440-35D3-A908-A139-968DED9D6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316605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615B3F-BF19-F1C0-C163-B20DF7C74EF1}"/>
              </a:ext>
            </a:extLst>
          </p:cNvPr>
          <p:cNvSpPr>
            <a:spLocks noGrp="1"/>
          </p:cNvSpPr>
          <p:nvPr>
            <p:ph type="title"/>
          </p:nvPr>
        </p:nvSpPr>
        <p:spPr/>
        <p:txBody>
          <a:bodyPr>
            <a:normAutofit/>
          </a:bodyPr>
          <a:lstStyle/>
          <a:p>
            <a:pPr algn="ctr"/>
            <a:r>
              <a:rPr lang="fr-FR" sz="3200" b="1" dirty="0">
                <a:solidFill>
                  <a:schemeClr val="accent6">
                    <a:lumMod val="50000"/>
                  </a:schemeClr>
                </a:solidFill>
                <a:latin typeface="Garamond" panose="02020404030301010803" pitchFamily="18" charset="0"/>
              </a:rPr>
              <a:t>Des arbres sur l’esplanade de l’Europe: les -</a:t>
            </a:r>
            <a:endParaRPr lang="fr-FR" sz="3200" dirty="0"/>
          </a:p>
        </p:txBody>
      </p:sp>
      <p:sp>
        <p:nvSpPr>
          <p:cNvPr id="3" name="Espace réservé du contenu 2">
            <a:extLst>
              <a:ext uri="{FF2B5EF4-FFF2-40B4-BE49-F238E27FC236}">
                <a16:creationId xmlns:a16="http://schemas.microsoft.com/office/drawing/2014/main" id="{988B5CE8-5D96-89FD-6760-CC004395F15A}"/>
              </a:ext>
            </a:extLst>
          </p:cNvPr>
          <p:cNvSpPr>
            <a:spLocks noGrp="1"/>
          </p:cNvSpPr>
          <p:nvPr>
            <p:ph idx="1"/>
          </p:nvPr>
        </p:nvSpPr>
        <p:spPr>
          <a:xfrm>
            <a:off x="838200" y="1825625"/>
            <a:ext cx="10515600" cy="1443355"/>
          </a:xfrm>
        </p:spPr>
        <p:txBody>
          <a:bodyPr/>
          <a:lstStyle/>
          <a:p>
            <a:r>
              <a:rPr lang="fr-FR" b="1" dirty="0">
                <a:solidFill>
                  <a:srgbClr val="00B050"/>
                </a:solidFill>
              </a:rPr>
              <a:t>Perte de visibilité sur la pelouse</a:t>
            </a:r>
          </a:p>
          <a:p>
            <a:r>
              <a:rPr lang="fr-FR" b="1" dirty="0">
                <a:solidFill>
                  <a:srgbClr val="00B050"/>
                </a:solidFill>
              </a:rPr>
              <a:t>Changement de l’environnement de la Résidence</a:t>
            </a:r>
          </a:p>
          <a:p>
            <a:endParaRPr lang="fr-FR" dirty="0"/>
          </a:p>
        </p:txBody>
      </p:sp>
    </p:spTree>
    <p:extLst>
      <p:ext uri="{BB962C8B-B14F-4D97-AF65-F5344CB8AC3E}">
        <p14:creationId xmlns:p14="http://schemas.microsoft.com/office/powerpoint/2010/main" val="3156140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83B839-759B-8B0C-CC7C-0B0332BD97B0}"/>
              </a:ext>
            </a:extLst>
          </p:cNvPr>
          <p:cNvSpPr>
            <a:spLocks noGrp="1"/>
          </p:cNvSpPr>
          <p:nvPr>
            <p:ph type="title"/>
          </p:nvPr>
        </p:nvSpPr>
        <p:spPr/>
        <p:txBody>
          <a:bodyPr/>
          <a:lstStyle/>
          <a:p>
            <a:pPr algn="ctr"/>
            <a:r>
              <a:rPr lang="fr-FR" b="1" dirty="0">
                <a:solidFill>
                  <a:srgbClr val="0070C0"/>
                </a:solidFill>
                <a:highlight>
                  <a:srgbClr val="FFFF00"/>
                </a:highlight>
                <a:latin typeface="Garamond" panose="02020404030301010803" pitchFamily="18" charset="0"/>
              </a:rPr>
              <a:t>Décision </a:t>
            </a:r>
            <a:r>
              <a:rPr lang="fr-FR" b="1" dirty="0">
                <a:solidFill>
                  <a:srgbClr val="0070C0"/>
                </a:solidFill>
                <a:latin typeface="Garamond" panose="02020404030301010803" pitchFamily="18" charset="0"/>
              </a:rPr>
              <a:t>en fin de réunion si accord pour interpellation ?</a:t>
            </a:r>
            <a:r>
              <a:rPr lang="fr-FR" b="1" dirty="0">
                <a:solidFill>
                  <a:srgbClr val="0070C0"/>
                </a:solidFill>
                <a:highlight>
                  <a:srgbClr val="FFFF00"/>
                </a:highlight>
                <a:latin typeface="Garamond" panose="02020404030301010803" pitchFamily="18" charset="0"/>
              </a:rPr>
              <a:t>sous quelle forme</a:t>
            </a:r>
            <a:r>
              <a:rPr lang="fr-FR" b="1" dirty="0">
                <a:solidFill>
                  <a:srgbClr val="0070C0"/>
                </a:solidFill>
                <a:latin typeface="Garamond" panose="02020404030301010803" pitchFamily="18" charset="0"/>
              </a:rPr>
              <a:t>?</a:t>
            </a:r>
            <a:endParaRPr lang="fr-FR" dirty="0"/>
          </a:p>
        </p:txBody>
      </p:sp>
      <p:sp>
        <p:nvSpPr>
          <p:cNvPr id="3" name="Espace réservé du contenu 2">
            <a:extLst>
              <a:ext uri="{FF2B5EF4-FFF2-40B4-BE49-F238E27FC236}">
                <a16:creationId xmlns:a16="http://schemas.microsoft.com/office/drawing/2014/main" id="{D8D28577-1F43-598F-3FEA-77D7510E211D}"/>
              </a:ext>
            </a:extLst>
          </p:cNvPr>
          <p:cNvSpPr>
            <a:spLocks noGrp="1"/>
          </p:cNvSpPr>
          <p:nvPr>
            <p:ph idx="1"/>
          </p:nvPr>
        </p:nvSpPr>
        <p:spPr/>
        <p:txBody>
          <a:bodyPr>
            <a:normAutofit lnSpcReduction="10000"/>
          </a:bodyPr>
          <a:lstStyle/>
          <a:p>
            <a:pPr>
              <a:lnSpc>
                <a:spcPct val="100000"/>
              </a:lnSpc>
              <a:buFont typeface="Wingdings" panose="05000000000000000000" pitchFamily="2" charset="2"/>
              <a:buChar char="q"/>
            </a:pPr>
            <a:r>
              <a:rPr lang="fr-FR" b="1" dirty="0">
                <a:solidFill>
                  <a:srgbClr val="00B050"/>
                </a:solidFill>
                <a:latin typeface="Garamond" panose="02020404030301010803" pitchFamily="18" charset="0"/>
              </a:rPr>
              <a:t>Forme générale</a:t>
            </a:r>
            <a:endParaRPr lang="fr-FR" dirty="0">
              <a:solidFill>
                <a:srgbClr val="00B050"/>
              </a:solidFill>
              <a:latin typeface="Garamond" panose="02020404030301010803" pitchFamily="18" charset="0"/>
            </a:endParaRPr>
          </a:p>
          <a:p>
            <a:pPr lvl="0">
              <a:lnSpc>
                <a:spcPct val="100000"/>
              </a:lnSpc>
            </a:pPr>
            <a:r>
              <a:rPr lang="fr-FR" b="1" dirty="0">
                <a:solidFill>
                  <a:schemeClr val="accent4">
                    <a:lumMod val="75000"/>
                  </a:schemeClr>
                </a:solidFill>
                <a:latin typeface="Garamond" panose="02020404030301010803" pitchFamily="18" charset="0"/>
              </a:rPr>
              <a:t>Présenter le document (le cahier des doléances) sous forme d’un document écrit et relié ou numérique PDF.</a:t>
            </a:r>
          </a:p>
          <a:p>
            <a:pPr lvl="0">
              <a:lnSpc>
                <a:spcPct val="100000"/>
              </a:lnSpc>
            </a:pPr>
            <a:r>
              <a:rPr lang="fr-FR" b="1" dirty="0">
                <a:solidFill>
                  <a:srgbClr val="00B0F0"/>
                </a:solidFill>
                <a:latin typeface="Garamond" panose="02020404030301010803" pitchFamily="18" charset="0"/>
              </a:rPr>
              <a:t>Structurer par thèmes </a:t>
            </a:r>
            <a:r>
              <a:rPr lang="fr-FR" b="1" dirty="0">
                <a:latin typeface="Garamond" panose="02020404030301010803" pitchFamily="18" charset="0"/>
              </a:rPr>
              <a:t>.</a:t>
            </a:r>
          </a:p>
          <a:p>
            <a:pPr lvl="0">
              <a:lnSpc>
                <a:spcPct val="100000"/>
              </a:lnSpc>
            </a:pPr>
            <a:r>
              <a:rPr lang="fr-FR" b="1" dirty="0">
                <a:solidFill>
                  <a:srgbClr val="7030A0"/>
                </a:solidFill>
                <a:latin typeface="Garamond" panose="02020404030301010803" pitchFamily="18" charset="0"/>
              </a:rPr>
              <a:t>Chaque doléance doit être :</a:t>
            </a: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Exposée clairement (les faits).</a:t>
            </a: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Illustrée si possible (photos, témoignages).</a:t>
            </a: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Les questions que se posent </a:t>
            </a:r>
            <a:r>
              <a:rPr lang="fr-FR" sz="2800" b="1" dirty="0" err="1">
                <a:solidFill>
                  <a:srgbClr val="7030A0"/>
                </a:solidFill>
                <a:latin typeface="Garamond" panose="02020404030301010803" pitchFamily="18" charset="0"/>
              </a:rPr>
              <a:t>le.s</a:t>
            </a:r>
            <a:r>
              <a:rPr lang="fr-FR" sz="2800" b="1" dirty="0">
                <a:solidFill>
                  <a:srgbClr val="7030A0"/>
                </a:solidFill>
                <a:latin typeface="Garamond" panose="02020404030301010803" pitchFamily="18" charset="0"/>
              </a:rPr>
              <a:t> </a:t>
            </a:r>
            <a:r>
              <a:rPr lang="fr-FR" sz="2800" b="1" dirty="0" err="1">
                <a:solidFill>
                  <a:srgbClr val="7030A0"/>
                </a:solidFill>
                <a:latin typeface="Garamond" panose="02020404030301010803" pitchFamily="18" charset="0"/>
              </a:rPr>
              <a:t>résident.e.s</a:t>
            </a:r>
            <a:endParaRPr lang="fr-FR" sz="2800" b="1" dirty="0">
              <a:solidFill>
                <a:srgbClr val="7030A0"/>
              </a:solidFill>
              <a:latin typeface="Garamond" panose="02020404030301010803" pitchFamily="18" charset="0"/>
            </a:endParaRP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Accompagnée de  propositions ou attentes</a:t>
            </a:r>
            <a:r>
              <a:rPr lang="fr-FR" sz="2800" b="1" dirty="0">
                <a:latin typeface="Garamond" panose="02020404030301010803" pitchFamily="18" charset="0"/>
              </a:rPr>
              <a:t>.</a:t>
            </a:r>
          </a:p>
          <a:p>
            <a:endParaRPr lang="fr-FR" dirty="0"/>
          </a:p>
        </p:txBody>
      </p:sp>
    </p:spTree>
    <p:extLst>
      <p:ext uri="{BB962C8B-B14F-4D97-AF65-F5344CB8AC3E}">
        <p14:creationId xmlns:p14="http://schemas.microsoft.com/office/powerpoint/2010/main" val="27762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514E235-9F64-F8F0-2A3C-432C183DC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93670" y="918210"/>
            <a:ext cx="6560820" cy="5318760"/>
          </a:xfrm>
          <a:prstGeom prst="rect">
            <a:avLst/>
          </a:prstGeom>
        </p:spPr>
      </p:pic>
    </p:spTree>
    <p:extLst>
      <p:ext uri="{BB962C8B-B14F-4D97-AF65-F5344CB8AC3E}">
        <p14:creationId xmlns:p14="http://schemas.microsoft.com/office/powerpoint/2010/main" val="2365237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051E5-9445-6321-9BA0-B0BB0DF2D7F3}"/>
              </a:ext>
            </a:extLst>
          </p:cNvPr>
          <p:cNvSpPr>
            <a:spLocks noGrp="1"/>
          </p:cNvSpPr>
          <p:nvPr>
            <p:ph type="title"/>
          </p:nvPr>
        </p:nvSpPr>
        <p:spPr/>
        <p:txBody>
          <a:bodyPr/>
          <a:lstStyle/>
          <a:p>
            <a:pPr algn="ctr"/>
            <a:r>
              <a:rPr lang="fr-FR" b="1" dirty="0">
                <a:solidFill>
                  <a:srgbClr val="0070C0"/>
                </a:solidFill>
                <a:latin typeface="Garamond" panose="02020404030301010803" pitchFamily="18" charset="0"/>
              </a:rPr>
              <a:t>Interpellation citoyenne – cahier de doléances</a:t>
            </a:r>
            <a:endParaRPr lang="fr-FR" dirty="0"/>
          </a:p>
        </p:txBody>
      </p:sp>
      <p:sp>
        <p:nvSpPr>
          <p:cNvPr id="3" name="Espace réservé du contenu 2">
            <a:extLst>
              <a:ext uri="{FF2B5EF4-FFF2-40B4-BE49-F238E27FC236}">
                <a16:creationId xmlns:a16="http://schemas.microsoft.com/office/drawing/2014/main" id="{B736FE78-FB21-A7B4-E0DA-C2EEB88B618A}"/>
              </a:ext>
            </a:extLst>
          </p:cNvPr>
          <p:cNvSpPr>
            <a:spLocks noGrp="1"/>
          </p:cNvSpPr>
          <p:nvPr>
            <p:ph idx="1"/>
          </p:nvPr>
        </p:nvSpPr>
        <p:spPr/>
        <p:txBody>
          <a:bodyPr/>
          <a:lstStyle/>
          <a:p>
            <a:pPr lvl="6">
              <a:buFont typeface="Wingdings" panose="05000000000000000000" pitchFamily="2" charset="2"/>
              <a:buChar char="q"/>
            </a:pPr>
            <a:r>
              <a:rPr lang="fr-FR" b="1" dirty="0">
                <a:solidFill>
                  <a:srgbClr val="00B050"/>
                </a:solidFill>
              </a:rPr>
              <a:t>Lettre d’accompagnement</a:t>
            </a:r>
          </a:p>
          <a:p>
            <a:pPr>
              <a:buFont typeface="Wingdings" panose="05000000000000000000" pitchFamily="2" charset="2"/>
              <a:buChar char="q"/>
            </a:pPr>
            <a:r>
              <a:rPr lang="fr-FR" b="1" dirty="0">
                <a:solidFill>
                  <a:srgbClr val="00B050"/>
                </a:solidFill>
              </a:rPr>
              <a:t>Lettre d’accompagnement</a:t>
            </a:r>
          </a:p>
          <a:p>
            <a:pPr>
              <a:buFont typeface="Wingdings" panose="05000000000000000000" pitchFamily="2" charset="2"/>
              <a:buChar char="q"/>
            </a:pPr>
            <a:r>
              <a:rPr lang="fr-FR" b="1" dirty="0">
                <a:solidFill>
                  <a:srgbClr val="00B050"/>
                </a:solidFill>
              </a:rPr>
              <a:t>Remise</a:t>
            </a:r>
            <a:endParaRPr lang="fr-FR" dirty="0">
              <a:solidFill>
                <a:srgbClr val="00B050"/>
              </a:solidFill>
            </a:endParaRPr>
          </a:p>
          <a:p>
            <a:pPr lvl="0"/>
            <a:r>
              <a:rPr lang="fr-FR" b="1" dirty="0">
                <a:solidFill>
                  <a:srgbClr val="7030A0"/>
                </a:solidFill>
              </a:rPr>
              <a:t>En main propre</a:t>
            </a:r>
            <a:r>
              <a:rPr lang="fr-FR" dirty="0">
                <a:solidFill>
                  <a:srgbClr val="7030A0"/>
                </a:solidFill>
              </a:rPr>
              <a:t> lors d’un rendez-vous ou de la permanence d’un postulant au poste de maire ; c’est la solution la plus efficace.</a:t>
            </a:r>
          </a:p>
          <a:p>
            <a:pPr lvl="0"/>
            <a:r>
              <a:rPr lang="fr-FR" b="1" dirty="0">
                <a:solidFill>
                  <a:srgbClr val="00B050"/>
                </a:solidFill>
              </a:rPr>
              <a:t>Ou par courrier recommandé avec accusé de réception</a:t>
            </a:r>
            <a:r>
              <a:rPr lang="fr-FR" dirty="0"/>
              <a:t>.</a:t>
            </a:r>
          </a:p>
          <a:p>
            <a:pPr lvl="0"/>
            <a:r>
              <a:rPr lang="fr-FR" b="1" dirty="0">
                <a:solidFill>
                  <a:schemeClr val="accent2">
                    <a:lumMod val="50000"/>
                  </a:schemeClr>
                </a:solidFill>
              </a:rPr>
              <a:t>Ou transmettre pour en débattre au conseil municipal actuel(site mairie « interpellation citoyenne »)</a:t>
            </a:r>
          </a:p>
          <a:p>
            <a:endParaRPr lang="fr-FR" dirty="0"/>
          </a:p>
        </p:txBody>
      </p:sp>
    </p:spTree>
    <p:extLst>
      <p:ext uri="{BB962C8B-B14F-4D97-AF65-F5344CB8AC3E}">
        <p14:creationId xmlns:p14="http://schemas.microsoft.com/office/powerpoint/2010/main" val="2638203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0CA00-526D-CF2D-D2A0-C0238A33CD24}"/>
              </a:ext>
            </a:extLst>
          </p:cNvPr>
          <p:cNvSpPr>
            <a:spLocks noGrp="1"/>
          </p:cNvSpPr>
          <p:nvPr>
            <p:ph type="title"/>
          </p:nvPr>
        </p:nvSpPr>
        <p:spPr/>
        <p:txBody>
          <a:bodyPr/>
          <a:lstStyle/>
          <a:p>
            <a:br>
              <a:rPr lang="fr-FR" sz="4400" b="1" dirty="0">
                <a:latin typeface="Garamond" panose="02020404030301010803" pitchFamily="18" charset="0"/>
              </a:rPr>
            </a:br>
            <a:endParaRPr lang="fr-FR" dirty="0"/>
          </a:p>
        </p:txBody>
      </p:sp>
      <p:sp>
        <p:nvSpPr>
          <p:cNvPr id="3" name="Espace réservé du contenu 2">
            <a:extLst>
              <a:ext uri="{FF2B5EF4-FFF2-40B4-BE49-F238E27FC236}">
                <a16:creationId xmlns:a16="http://schemas.microsoft.com/office/drawing/2014/main" id="{31EA80C3-0E6A-2BAC-758A-C285F1413A69}"/>
              </a:ext>
            </a:extLst>
          </p:cNvPr>
          <p:cNvSpPr>
            <a:spLocks noGrp="1"/>
          </p:cNvSpPr>
          <p:nvPr>
            <p:ph idx="1"/>
          </p:nvPr>
        </p:nvSpPr>
        <p:spPr>
          <a:xfrm>
            <a:off x="838200" y="680484"/>
            <a:ext cx="10515600" cy="5496479"/>
          </a:xfrm>
        </p:spPr>
        <p:txBody>
          <a:bodyPr>
            <a:normAutofit/>
          </a:bodyPr>
          <a:lstStyle/>
          <a:p>
            <a:pPr marL="0" indent="0" algn="ctr">
              <a:buNone/>
            </a:pPr>
            <a:r>
              <a:rPr lang="fr-FR" sz="4400" b="1" dirty="0">
                <a:solidFill>
                  <a:schemeClr val="accent6">
                    <a:lumMod val="50000"/>
                  </a:schemeClr>
                </a:solidFill>
                <a:latin typeface="Garamond" panose="02020404030301010803" pitchFamily="18" charset="0"/>
              </a:rPr>
              <a:t>Renforcement de l’ AV2E</a:t>
            </a:r>
          </a:p>
          <a:p>
            <a:pPr marL="0" indent="0">
              <a:buNone/>
            </a:pPr>
            <a:endParaRPr lang="fr-FR" sz="4000" b="1" dirty="0">
              <a:solidFill>
                <a:schemeClr val="accent6">
                  <a:lumMod val="50000"/>
                </a:schemeClr>
              </a:solidFill>
              <a:latin typeface="Garamond" panose="02020404030301010803" pitchFamily="18" charset="0"/>
            </a:endParaRPr>
          </a:p>
          <a:p>
            <a:pPr marL="0" indent="0">
              <a:buNone/>
            </a:pPr>
            <a:r>
              <a:rPr lang="fr-FR" sz="4000" b="1" dirty="0">
                <a:solidFill>
                  <a:schemeClr val="accent5">
                    <a:lumMod val="75000"/>
                  </a:schemeClr>
                </a:solidFill>
                <a:latin typeface="Garamond" panose="02020404030301010803" pitchFamily="18" charset="0"/>
              </a:rPr>
              <a:t>D’où l’importance de l’arrivée de nouveaux membres sous différentes formes :</a:t>
            </a:r>
          </a:p>
          <a:p>
            <a:pPr>
              <a:buFont typeface="Wingdings" panose="05000000000000000000" pitchFamily="2" charset="2"/>
              <a:buChar char="v"/>
            </a:pPr>
            <a:r>
              <a:rPr lang="fr-FR" sz="4000" b="1" dirty="0">
                <a:solidFill>
                  <a:schemeClr val="accent5">
                    <a:lumMod val="75000"/>
                  </a:schemeClr>
                </a:solidFill>
                <a:latin typeface="Garamond" panose="02020404030301010803" pitchFamily="18" charset="0"/>
              </a:rPr>
              <a:t>En soutien pour les animations </a:t>
            </a:r>
          </a:p>
          <a:p>
            <a:pPr>
              <a:buFont typeface="Wingdings" panose="05000000000000000000" pitchFamily="2" charset="2"/>
              <a:buChar char="v"/>
            </a:pPr>
            <a:r>
              <a:rPr lang="fr-FR" sz="4000" b="1" dirty="0">
                <a:solidFill>
                  <a:schemeClr val="accent5">
                    <a:lumMod val="75000"/>
                  </a:schemeClr>
                </a:solidFill>
                <a:latin typeface="Garamond" panose="02020404030301010803" pitchFamily="18" charset="0"/>
              </a:rPr>
              <a:t>Comme membre du CA</a:t>
            </a:r>
          </a:p>
          <a:p>
            <a:pPr marL="0" indent="0">
              <a:buNone/>
            </a:pPr>
            <a:endParaRPr lang="fr-FR" sz="4000" b="1" dirty="0">
              <a:solidFill>
                <a:schemeClr val="accent2">
                  <a:lumMod val="75000"/>
                </a:schemeClr>
              </a:solidFill>
              <a:latin typeface="Garamond" panose="02020404030301010803" pitchFamily="18" charset="0"/>
            </a:endParaRPr>
          </a:p>
          <a:p>
            <a:pPr marL="0" indent="0">
              <a:buNone/>
            </a:pPr>
            <a:endParaRPr lang="fr-FR" sz="4000" dirty="0"/>
          </a:p>
        </p:txBody>
      </p:sp>
    </p:spTree>
    <p:extLst>
      <p:ext uri="{BB962C8B-B14F-4D97-AF65-F5344CB8AC3E}">
        <p14:creationId xmlns:p14="http://schemas.microsoft.com/office/powerpoint/2010/main" val="41126583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4BB36B-ED72-2CF1-3CAC-B94525896733}"/>
              </a:ext>
            </a:extLst>
          </p:cNvPr>
          <p:cNvSpPr>
            <a:spLocks noGrp="1"/>
          </p:cNvSpPr>
          <p:nvPr>
            <p:ph type="title"/>
          </p:nvPr>
        </p:nvSpPr>
        <p:spPr>
          <a:xfrm>
            <a:off x="838200" y="365125"/>
            <a:ext cx="10515600" cy="1577975"/>
          </a:xfrm>
        </p:spPr>
        <p:txBody>
          <a:bodyPr>
            <a:normAutofit fontScale="90000"/>
          </a:bodyPr>
          <a:lstStyle/>
          <a:p>
            <a:pPr algn="ctr"/>
            <a:r>
              <a:rPr lang="fr-FR" b="1" dirty="0">
                <a:solidFill>
                  <a:srgbClr val="00B050"/>
                </a:solidFill>
                <a:latin typeface="Garamond" panose="02020404030301010803" pitchFamily="18" charset="0"/>
              </a:rPr>
              <a:t>Prochain grand rdv : Assemblée Générale AV2E</a:t>
            </a:r>
            <a:br>
              <a:rPr lang="fr-FR" b="1" dirty="0">
                <a:solidFill>
                  <a:srgbClr val="00B050"/>
                </a:solidFill>
                <a:latin typeface="Garamond" panose="02020404030301010803" pitchFamily="18" charset="0"/>
              </a:rPr>
            </a:br>
            <a:r>
              <a:rPr lang="fr-FR" b="1" dirty="0">
                <a:solidFill>
                  <a:srgbClr val="00B050"/>
                </a:solidFill>
                <a:latin typeface="Garamond" panose="02020404030301010803" pitchFamily="18" charset="0"/>
              </a:rPr>
              <a:t>le jeudi 09 avril 2026</a:t>
            </a:r>
            <a:br>
              <a:rPr lang="fr-FR" b="1" dirty="0">
                <a:solidFill>
                  <a:srgbClr val="00B050"/>
                </a:solidFill>
                <a:latin typeface="Garamond" panose="02020404030301010803" pitchFamily="18" charset="0"/>
              </a:rPr>
            </a:br>
            <a:r>
              <a:rPr lang="fr-FR" b="1" dirty="0">
                <a:solidFill>
                  <a:srgbClr val="00B050"/>
                </a:solidFill>
                <a:latin typeface="Garamond" panose="02020404030301010803" pitchFamily="18" charset="0"/>
              </a:rPr>
              <a:t>17h salle Ferdinand Pelloutier</a:t>
            </a:r>
          </a:p>
        </p:txBody>
      </p:sp>
      <p:sp>
        <p:nvSpPr>
          <p:cNvPr id="3" name="Espace réservé du contenu 2">
            <a:extLst>
              <a:ext uri="{FF2B5EF4-FFF2-40B4-BE49-F238E27FC236}">
                <a16:creationId xmlns:a16="http://schemas.microsoft.com/office/drawing/2014/main" id="{2CF753D1-5596-4285-FB76-7F8C4041A088}"/>
              </a:ext>
            </a:extLst>
          </p:cNvPr>
          <p:cNvSpPr>
            <a:spLocks noGrp="1"/>
          </p:cNvSpPr>
          <p:nvPr>
            <p:ph idx="1"/>
          </p:nvPr>
        </p:nvSpPr>
        <p:spPr>
          <a:xfrm>
            <a:off x="838200" y="2628899"/>
            <a:ext cx="10515600" cy="3548063"/>
          </a:xfrm>
        </p:spPr>
        <p:txBody>
          <a:bodyPr>
            <a:normAutofit/>
          </a:bodyPr>
          <a:lstStyle/>
          <a:p>
            <a:r>
              <a:rPr lang="fr-FR" b="1" dirty="0">
                <a:solidFill>
                  <a:srgbClr val="7030A0"/>
                </a:solidFill>
                <a:latin typeface="Garamond" panose="02020404030301010803" pitchFamily="18" charset="0"/>
              </a:rPr>
              <a:t>Activités AV2E 2025 </a:t>
            </a:r>
          </a:p>
          <a:p>
            <a:r>
              <a:rPr lang="fr-FR" b="1" dirty="0">
                <a:solidFill>
                  <a:srgbClr val="7030A0"/>
                </a:solidFill>
                <a:latin typeface="Garamond" panose="02020404030301010803" pitchFamily="18" charset="0"/>
              </a:rPr>
              <a:t>Retour sur interpellation du maire de Montpellier 2026- 2033</a:t>
            </a:r>
          </a:p>
          <a:p>
            <a:pPr marL="0" indent="0">
              <a:buNone/>
            </a:pPr>
            <a:r>
              <a:rPr lang="fr-FR" b="1" dirty="0">
                <a:solidFill>
                  <a:srgbClr val="7030A0"/>
                </a:solidFill>
                <a:latin typeface="Garamond" panose="02020404030301010803" pitchFamily="18" charset="0"/>
              </a:rPr>
              <a:t>(quel âge aurais-je en 2033 ?)</a:t>
            </a:r>
          </a:p>
          <a:p>
            <a:r>
              <a:rPr lang="fr-FR" b="1" dirty="0">
                <a:solidFill>
                  <a:srgbClr val="7030A0"/>
                </a:solidFill>
                <a:latin typeface="Garamond" panose="02020404030301010803" pitchFamily="18" charset="0"/>
              </a:rPr>
              <a:t>Feuille de route 2026-2033</a:t>
            </a:r>
          </a:p>
          <a:p>
            <a:r>
              <a:rPr lang="fr-FR" b="1" dirty="0">
                <a:solidFill>
                  <a:srgbClr val="7030A0"/>
                </a:solidFill>
                <a:latin typeface="Garamond" panose="02020404030301010803" pitchFamily="18" charset="0"/>
              </a:rPr>
              <a:t>Candidatures : président – autres</a:t>
            </a:r>
            <a:r>
              <a:rPr lang="fr-FR" b="1" dirty="0">
                <a:solidFill>
                  <a:schemeClr val="accent2">
                    <a:lumMod val="50000"/>
                  </a:schemeClr>
                </a:solidFill>
                <a:latin typeface="Garamond" panose="02020404030301010803" pitchFamily="18" charset="0"/>
              </a:rPr>
              <a:t> …</a:t>
            </a:r>
          </a:p>
          <a:p>
            <a:pPr marL="0" indent="0">
              <a:buNone/>
            </a:pPr>
            <a:r>
              <a:rPr lang="fr-FR" b="1" dirty="0">
                <a:solidFill>
                  <a:schemeClr val="accent2">
                    <a:lumMod val="50000"/>
                  </a:schemeClr>
                </a:solidFill>
                <a:latin typeface="Garamond" panose="02020404030301010803" pitchFamily="18" charset="0"/>
              </a:rPr>
              <a:t> </a:t>
            </a:r>
          </a:p>
        </p:txBody>
      </p:sp>
    </p:spTree>
    <p:extLst>
      <p:ext uri="{BB962C8B-B14F-4D97-AF65-F5344CB8AC3E}">
        <p14:creationId xmlns:p14="http://schemas.microsoft.com/office/powerpoint/2010/main" val="700711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16FCAF-6014-23D1-ADFE-E03DAD82C9CD}"/>
              </a:ext>
            </a:extLst>
          </p:cNvPr>
          <p:cNvSpPr>
            <a:spLocks noGrp="1"/>
          </p:cNvSpPr>
          <p:nvPr>
            <p:ph type="title"/>
          </p:nvPr>
        </p:nvSpPr>
        <p:spPr/>
        <p:txBody>
          <a:bodyPr>
            <a:normAutofit/>
          </a:bodyPr>
          <a:lstStyle/>
          <a:p>
            <a:pPr algn="ctr"/>
            <a:r>
              <a:rPr lang="fr-FR" sz="3600" b="1" dirty="0">
                <a:solidFill>
                  <a:schemeClr val="accent5">
                    <a:lumMod val="75000"/>
                  </a:schemeClr>
                </a:solidFill>
                <a:latin typeface="Garamond" panose="02020404030301010803" pitchFamily="18" charset="0"/>
              </a:rPr>
              <a:t>Le bénévolat est bon pour l’esprit et pour le corps, il permet de :</a:t>
            </a:r>
          </a:p>
        </p:txBody>
      </p:sp>
      <p:sp>
        <p:nvSpPr>
          <p:cNvPr id="3" name="Espace réservé du contenu 2">
            <a:extLst>
              <a:ext uri="{FF2B5EF4-FFF2-40B4-BE49-F238E27FC236}">
                <a16:creationId xmlns:a16="http://schemas.microsoft.com/office/drawing/2014/main" id="{41D95C62-BCBD-98D1-C162-13D47A46E6CD}"/>
              </a:ext>
            </a:extLst>
          </p:cNvPr>
          <p:cNvSpPr>
            <a:spLocks noGrp="1"/>
          </p:cNvSpPr>
          <p:nvPr>
            <p:ph idx="1"/>
          </p:nvPr>
        </p:nvSpPr>
        <p:spPr>
          <a:xfrm>
            <a:off x="838200" y="1534886"/>
            <a:ext cx="10515600" cy="4642077"/>
          </a:xfrm>
        </p:spPr>
        <p:txBody>
          <a:bodyPr>
            <a:normAutofit fontScale="92500" lnSpcReduction="10000"/>
          </a:bodyPr>
          <a:lstStyle/>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Lutter contre les effets du stress, de la colère et de l'anxiété</a:t>
            </a:r>
          </a:p>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Combattre la dépression.</a:t>
            </a:r>
          </a:p>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Rendre plus heureux.</a:t>
            </a:r>
          </a:p>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Augmenter la confiance en soi.</a:t>
            </a:r>
          </a:p>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Aider à rester en bonne santé physique.</a:t>
            </a:r>
          </a:p>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Diminuer la fréquence de maladies cardiaques et abaisser la tension artérielle.</a:t>
            </a:r>
          </a:p>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Permettre d’échanger et de Resserrer des liens amicaux entre résidents</a:t>
            </a:r>
          </a:p>
          <a:p>
            <a:pPr>
              <a:buFont typeface="Arial" panose="020B0604020202020204" pitchFamily="34" charset="0"/>
              <a:buChar char="•"/>
            </a:pPr>
            <a:r>
              <a:rPr lang="fr-FR" sz="3200" b="1" dirty="0">
                <a:solidFill>
                  <a:schemeClr val="accent6">
                    <a:lumMod val="75000"/>
                  </a:schemeClr>
                </a:solidFill>
                <a:latin typeface="Garamond" panose="02020404030301010803" pitchFamily="18" charset="0"/>
              </a:rPr>
              <a:t>Renforcer l’entraide des personnes qui se connaissent  bien </a:t>
            </a:r>
          </a:p>
          <a:p>
            <a:pPr>
              <a:buFont typeface="Arial" panose="020B0604020202020204" pitchFamily="34" charset="0"/>
              <a:buChar char="•"/>
            </a:pPr>
            <a:endParaRPr lang="fr-FR" sz="3200" b="1" dirty="0">
              <a:solidFill>
                <a:schemeClr val="accent6">
                  <a:lumMod val="75000"/>
                </a:schemeClr>
              </a:solidFill>
              <a:latin typeface="Garamond" panose="02020404030301010803" pitchFamily="18" charset="0"/>
            </a:endParaRPr>
          </a:p>
          <a:p>
            <a:pPr>
              <a:buFont typeface="Arial" panose="020B0604020202020204" pitchFamily="34" charset="0"/>
              <a:buChar char="•"/>
            </a:pPr>
            <a:endParaRPr lang="fr-FR" sz="3600" b="1" dirty="0">
              <a:solidFill>
                <a:schemeClr val="accent6">
                  <a:lumMod val="75000"/>
                </a:schemeClr>
              </a:solidFill>
              <a:latin typeface="Garamond" panose="02020404030301010803" pitchFamily="18" charset="0"/>
            </a:endParaRPr>
          </a:p>
          <a:p>
            <a:endParaRPr lang="fr-FR" dirty="0"/>
          </a:p>
        </p:txBody>
      </p:sp>
    </p:spTree>
    <p:extLst>
      <p:ext uri="{BB962C8B-B14F-4D97-AF65-F5344CB8AC3E}">
        <p14:creationId xmlns:p14="http://schemas.microsoft.com/office/powerpoint/2010/main" val="3441584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FF9563-F42B-A1C3-E8B5-F51CC70F0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159665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DA15A71-9996-3702-4AE8-6BBA3CFA3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809625"/>
            <a:ext cx="8572500" cy="5238750"/>
          </a:xfrm>
          <a:prstGeom prst="rect">
            <a:avLst/>
          </a:prstGeom>
        </p:spPr>
      </p:pic>
    </p:spTree>
    <p:extLst>
      <p:ext uri="{BB962C8B-B14F-4D97-AF65-F5344CB8AC3E}">
        <p14:creationId xmlns:p14="http://schemas.microsoft.com/office/powerpoint/2010/main" val="463007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FA56E9-114C-C880-6F1C-039CD5F5BA3F}"/>
              </a:ext>
            </a:extLst>
          </p:cNvPr>
          <p:cNvSpPr>
            <a:spLocks noGrp="1"/>
          </p:cNvSpPr>
          <p:nvPr>
            <p:ph type="title"/>
          </p:nvPr>
        </p:nvSpPr>
        <p:spPr/>
        <p:txBody>
          <a:bodyPr/>
          <a:lstStyle/>
          <a:p>
            <a:pPr algn="ctr"/>
            <a:r>
              <a:rPr lang="fr-FR" b="1" dirty="0">
                <a:solidFill>
                  <a:srgbClr val="0070C0"/>
                </a:solidFill>
              </a:rPr>
              <a:t>Merci de votre participation et attention </a:t>
            </a:r>
          </a:p>
        </p:txBody>
      </p:sp>
      <p:pic>
        <p:nvPicPr>
          <p:cNvPr id="5" name="Espace réservé du contenu 4">
            <a:extLst>
              <a:ext uri="{FF2B5EF4-FFF2-40B4-BE49-F238E27FC236}">
                <a16:creationId xmlns:a16="http://schemas.microsoft.com/office/drawing/2014/main" id="{D45CFE7C-42CC-C74D-C763-DD9F00FCE0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31533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669CA-FC23-6144-0C08-6910932A9FED}"/>
              </a:ext>
            </a:extLst>
          </p:cNvPr>
          <p:cNvSpPr>
            <a:spLocks noGrp="1"/>
          </p:cNvSpPr>
          <p:nvPr>
            <p:ph type="title"/>
          </p:nvPr>
        </p:nvSpPr>
        <p:spPr/>
        <p:txBody>
          <a:bodyPr>
            <a:normAutofit/>
          </a:bodyPr>
          <a:lstStyle/>
          <a:p>
            <a:r>
              <a:rPr lang="fr-FR" sz="3600" b="1" dirty="0">
                <a:latin typeface="Garamond" panose="02020404030301010803" pitchFamily="18" charset="0"/>
              </a:rPr>
              <a:t>Autres thèmes de réflexion ?</a:t>
            </a:r>
          </a:p>
        </p:txBody>
      </p:sp>
      <p:pic>
        <p:nvPicPr>
          <p:cNvPr id="5" name="Espace réservé du contenu 4">
            <a:extLst>
              <a:ext uri="{FF2B5EF4-FFF2-40B4-BE49-F238E27FC236}">
                <a16:creationId xmlns:a16="http://schemas.microsoft.com/office/drawing/2014/main" id="{9783B315-9CAE-DE2E-ADD0-2AF3D3FBCE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111588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966D4E-4CB8-D5BD-C1BE-C6BCA1B704BE}"/>
              </a:ext>
            </a:extLst>
          </p:cNvPr>
          <p:cNvSpPr>
            <a:spLocks noGrp="1"/>
          </p:cNvSpPr>
          <p:nvPr>
            <p:ph type="title"/>
          </p:nvPr>
        </p:nvSpPr>
        <p:spPr/>
        <p:txBody>
          <a:bodyPr/>
          <a:lstStyle/>
          <a:p>
            <a:pPr algn="ctr"/>
            <a:r>
              <a:rPr lang="fr-FR" b="1" dirty="0">
                <a:solidFill>
                  <a:srgbClr val="0070C0"/>
                </a:solidFill>
                <a:latin typeface="Garamond" panose="02020404030301010803" pitchFamily="18" charset="0"/>
              </a:rPr>
              <a:t>Autres thèmes à aborder ?</a:t>
            </a:r>
          </a:p>
        </p:txBody>
      </p:sp>
      <p:sp>
        <p:nvSpPr>
          <p:cNvPr id="3" name="Espace réservé du contenu 2">
            <a:extLst>
              <a:ext uri="{FF2B5EF4-FFF2-40B4-BE49-F238E27FC236}">
                <a16:creationId xmlns:a16="http://schemas.microsoft.com/office/drawing/2014/main" id="{DE54D062-95DB-1FA5-26BE-DA0852865F19}"/>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250934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28BA0-7E20-A118-330A-5A878150E044}"/>
              </a:ext>
            </a:extLst>
          </p:cNvPr>
          <p:cNvSpPr>
            <a:spLocks noGrp="1"/>
          </p:cNvSpPr>
          <p:nvPr>
            <p:ph type="title"/>
          </p:nvPr>
        </p:nvSpPr>
        <p:spPr/>
        <p:txBody>
          <a:bodyPr/>
          <a:lstStyle/>
          <a:p>
            <a:pPr algn="ctr"/>
            <a:r>
              <a:rPr lang="fr-FR" b="1" dirty="0">
                <a:solidFill>
                  <a:srgbClr val="0070C0"/>
                </a:solidFill>
                <a:highlight>
                  <a:srgbClr val="FFFF00"/>
                </a:highlight>
                <a:latin typeface="Garamond" panose="02020404030301010803" pitchFamily="18" charset="0"/>
              </a:rPr>
              <a:t>Décision</a:t>
            </a:r>
            <a:r>
              <a:rPr lang="fr-FR" b="1" dirty="0">
                <a:solidFill>
                  <a:srgbClr val="0070C0"/>
                </a:solidFill>
                <a:latin typeface="Garamond" panose="02020404030301010803" pitchFamily="18" charset="0"/>
              </a:rPr>
              <a:t> en fin de réunion si accord pour une « interpellation » ?</a:t>
            </a:r>
            <a:r>
              <a:rPr lang="fr-FR" b="1" dirty="0">
                <a:solidFill>
                  <a:srgbClr val="0070C0"/>
                </a:solidFill>
                <a:highlight>
                  <a:srgbClr val="FFFF00"/>
                </a:highlight>
                <a:latin typeface="Garamond" panose="02020404030301010803" pitchFamily="18" charset="0"/>
              </a:rPr>
              <a:t>sous quelle forme</a:t>
            </a:r>
            <a:r>
              <a:rPr lang="fr-FR" b="1" dirty="0">
                <a:solidFill>
                  <a:srgbClr val="0070C0"/>
                </a:solidFill>
                <a:latin typeface="Garamond" panose="02020404030301010803" pitchFamily="18" charset="0"/>
              </a:rPr>
              <a:t>?</a:t>
            </a:r>
          </a:p>
        </p:txBody>
      </p:sp>
      <p:sp>
        <p:nvSpPr>
          <p:cNvPr id="3" name="Espace réservé du contenu 2">
            <a:extLst>
              <a:ext uri="{FF2B5EF4-FFF2-40B4-BE49-F238E27FC236}">
                <a16:creationId xmlns:a16="http://schemas.microsoft.com/office/drawing/2014/main" id="{AED04860-2FF6-25E5-E5CB-D039ADF1BA32}"/>
              </a:ext>
            </a:extLst>
          </p:cNvPr>
          <p:cNvSpPr>
            <a:spLocks noGrp="1"/>
          </p:cNvSpPr>
          <p:nvPr>
            <p:ph idx="1"/>
          </p:nvPr>
        </p:nvSpPr>
        <p:spPr/>
        <p:txBody>
          <a:bodyPr>
            <a:normAutofit lnSpcReduction="10000"/>
          </a:bodyPr>
          <a:lstStyle/>
          <a:p>
            <a:pPr>
              <a:lnSpc>
                <a:spcPct val="100000"/>
              </a:lnSpc>
              <a:buFont typeface="Wingdings" panose="05000000000000000000" pitchFamily="2" charset="2"/>
              <a:buChar char="q"/>
            </a:pPr>
            <a:r>
              <a:rPr lang="fr-FR" b="1" dirty="0">
                <a:solidFill>
                  <a:srgbClr val="00B050"/>
                </a:solidFill>
                <a:latin typeface="Garamond" panose="02020404030301010803" pitchFamily="18" charset="0"/>
              </a:rPr>
              <a:t>Forme générale</a:t>
            </a:r>
            <a:endParaRPr lang="fr-FR" dirty="0">
              <a:solidFill>
                <a:srgbClr val="00B050"/>
              </a:solidFill>
              <a:latin typeface="Garamond" panose="02020404030301010803" pitchFamily="18" charset="0"/>
            </a:endParaRPr>
          </a:p>
          <a:p>
            <a:pPr lvl="0">
              <a:lnSpc>
                <a:spcPct val="100000"/>
              </a:lnSpc>
            </a:pPr>
            <a:r>
              <a:rPr lang="fr-FR" b="1" dirty="0">
                <a:solidFill>
                  <a:schemeClr val="accent4">
                    <a:lumMod val="75000"/>
                  </a:schemeClr>
                </a:solidFill>
                <a:latin typeface="Garamond" panose="02020404030301010803" pitchFamily="18" charset="0"/>
              </a:rPr>
              <a:t>Présenter le document (le cahier des doléances) sous forme d’un document écrit et relié ou numérique PDF.</a:t>
            </a:r>
          </a:p>
          <a:p>
            <a:pPr lvl="0">
              <a:lnSpc>
                <a:spcPct val="100000"/>
              </a:lnSpc>
            </a:pPr>
            <a:r>
              <a:rPr lang="fr-FR" b="1" dirty="0">
                <a:solidFill>
                  <a:srgbClr val="00B0F0"/>
                </a:solidFill>
                <a:latin typeface="Garamond" panose="02020404030301010803" pitchFamily="18" charset="0"/>
              </a:rPr>
              <a:t>Structurer par thèmes </a:t>
            </a:r>
            <a:r>
              <a:rPr lang="fr-FR" b="1" dirty="0">
                <a:latin typeface="Garamond" panose="02020404030301010803" pitchFamily="18" charset="0"/>
              </a:rPr>
              <a:t>.</a:t>
            </a:r>
          </a:p>
          <a:p>
            <a:pPr lvl="0">
              <a:lnSpc>
                <a:spcPct val="100000"/>
              </a:lnSpc>
            </a:pPr>
            <a:r>
              <a:rPr lang="fr-FR" b="1" dirty="0">
                <a:solidFill>
                  <a:srgbClr val="7030A0"/>
                </a:solidFill>
                <a:latin typeface="Garamond" panose="02020404030301010803" pitchFamily="18" charset="0"/>
              </a:rPr>
              <a:t>Chaque doléance doit être :</a:t>
            </a: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Exposée clairement (les faits).</a:t>
            </a: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Illustrée si possible (photos, témoignages).</a:t>
            </a: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Les questions que se posent </a:t>
            </a:r>
            <a:r>
              <a:rPr lang="fr-FR" sz="2800" b="1" dirty="0" err="1">
                <a:solidFill>
                  <a:srgbClr val="7030A0"/>
                </a:solidFill>
                <a:latin typeface="Garamond" panose="02020404030301010803" pitchFamily="18" charset="0"/>
              </a:rPr>
              <a:t>le.s</a:t>
            </a:r>
            <a:r>
              <a:rPr lang="fr-FR" sz="2800" b="1" dirty="0">
                <a:solidFill>
                  <a:srgbClr val="7030A0"/>
                </a:solidFill>
                <a:latin typeface="Garamond" panose="02020404030301010803" pitchFamily="18" charset="0"/>
              </a:rPr>
              <a:t> </a:t>
            </a:r>
            <a:r>
              <a:rPr lang="fr-FR" sz="2800" b="1" dirty="0" err="1">
                <a:solidFill>
                  <a:srgbClr val="7030A0"/>
                </a:solidFill>
                <a:latin typeface="Garamond" panose="02020404030301010803" pitchFamily="18" charset="0"/>
              </a:rPr>
              <a:t>résident.e.s</a:t>
            </a:r>
            <a:endParaRPr lang="fr-FR" sz="2800" b="1" dirty="0">
              <a:solidFill>
                <a:srgbClr val="7030A0"/>
              </a:solidFill>
              <a:latin typeface="Garamond" panose="02020404030301010803" pitchFamily="18" charset="0"/>
            </a:endParaRPr>
          </a:p>
          <a:p>
            <a:pPr lvl="1">
              <a:lnSpc>
                <a:spcPct val="100000"/>
              </a:lnSpc>
              <a:buFont typeface="Wingdings" panose="05000000000000000000" pitchFamily="2" charset="2"/>
              <a:buChar char="Ø"/>
            </a:pPr>
            <a:r>
              <a:rPr lang="fr-FR" sz="2800" b="1" dirty="0">
                <a:solidFill>
                  <a:srgbClr val="7030A0"/>
                </a:solidFill>
                <a:latin typeface="Garamond" panose="02020404030301010803" pitchFamily="18" charset="0"/>
              </a:rPr>
              <a:t>Accompagnée de  propositions ou attentes</a:t>
            </a:r>
            <a:r>
              <a:rPr lang="fr-FR" sz="2800" b="1" dirty="0">
                <a:latin typeface="Garamond" panose="02020404030301010803" pitchFamily="18" charset="0"/>
              </a:rPr>
              <a:t>.</a:t>
            </a:r>
          </a:p>
          <a:p>
            <a:endParaRPr lang="fr-FR" dirty="0"/>
          </a:p>
        </p:txBody>
      </p:sp>
    </p:spTree>
    <p:extLst>
      <p:ext uri="{BB962C8B-B14F-4D97-AF65-F5344CB8AC3E}">
        <p14:creationId xmlns:p14="http://schemas.microsoft.com/office/powerpoint/2010/main" val="7175263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4958</TotalTime>
  <Words>3594</Words>
  <Application>Microsoft Office PowerPoint</Application>
  <PresentationFormat>Grand écran</PresentationFormat>
  <Paragraphs>277</Paragraphs>
  <Slides>66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66</vt:i4>
      </vt:variant>
    </vt:vector>
  </HeadingPairs>
  <TitlesOfParts>
    <vt:vector size="73" baseType="lpstr">
      <vt:lpstr>Arial</vt:lpstr>
      <vt:lpstr>Arial Narrow</vt:lpstr>
      <vt:lpstr>Calibri</vt:lpstr>
      <vt:lpstr>Calibri Light</vt:lpstr>
      <vt:lpstr>Garamond</vt:lpstr>
      <vt:lpstr>Wingdings</vt:lpstr>
      <vt:lpstr>Thème Office</vt:lpstr>
      <vt:lpstr>AV2E Association Vivre Esplanade de l’Europe   à votre service depuis 2010-15 ans déjà…</vt:lpstr>
      <vt:lpstr>Réunion  AV2E jeudi 04 décembre 2025 Salle Fernand Pelloutier 18h – 20h</vt:lpstr>
      <vt:lpstr>Présentation PowerPoint</vt:lpstr>
      <vt:lpstr> But : échanger sur une « interpellation  citoyenne » ou pas, des candidats aux prochaines élections municipales 2026- 2033 (7ans - normalement - si présidentielle en 2032) </vt:lpstr>
      <vt:lpstr>Présentation PowerPoint</vt:lpstr>
      <vt:lpstr>Présentation PowerPoint</vt:lpstr>
      <vt:lpstr>Autres thèmes de réflexion ?</vt:lpstr>
      <vt:lpstr>Autres thèmes à aborder ?</vt:lpstr>
      <vt:lpstr>Décision en fin de réunion si accord pour une « interpellation » ?sous quelle forme?</vt:lpstr>
      <vt:lpstr>Interpellation citoyenne -2 -</vt:lpstr>
      <vt:lpstr>Objectif de l’AV2E: une seule priorité constitue la clé de voûte de toutes nos interventions : le retour à un quartier apaisé -propre -  sécurisé- adapté au réchauffement climatique</vt:lpstr>
      <vt:lpstr>Règles du jeu concernant la prise de parole </vt:lpstr>
      <vt:lpstr>Avenir de l’esplanade de l’Europe: constats</vt:lpstr>
      <vt:lpstr>Avenir de l’esplanade de l’Europe : conséquences</vt:lpstr>
      <vt:lpstr>Présentation PowerPoint</vt:lpstr>
      <vt:lpstr>Présentation PowerPoint</vt:lpstr>
      <vt:lpstr>Présentation PowerPoint</vt:lpstr>
      <vt:lpstr>Présentation PowerPoint</vt:lpstr>
      <vt:lpstr>Ce qu’a déjà obtenu l’AV2E</vt:lpstr>
      <vt:lpstr>Présentation PowerPoint</vt:lpstr>
      <vt:lpstr>Présentation PowerPoint</vt:lpstr>
      <vt:lpstr>Présentation PowerPoint</vt:lpstr>
      <vt:lpstr>Présentation PowerPoint</vt:lpstr>
      <vt:lpstr>Présentation PowerPoint</vt:lpstr>
      <vt:lpstr>Avenir de l’esplanade de l’Europe : questions ?</vt:lpstr>
      <vt:lpstr>Avenir de la pelouse de l’esplanade de l’Europe  : constat </vt:lpstr>
      <vt:lpstr>Présentation PowerPoint</vt:lpstr>
      <vt:lpstr>Avenir de l’esplanade de l’Europe et de sa pelouse : conséquences</vt:lpstr>
      <vt:lpstr>Ce qu’a déjà obtenu l’AV2E</vt:lpstr>
      <vt:lpstr>Avenir de l’esplanade de l’Europe et de sa pelouse : questions ?</vt:lpstr>
      <vt:lpstr>Retour mairie du 04 décembre 2025</vt:lpstr>
      <vt:lpstr>Retour mairie du 04 décembre 2025</vt:lpstr>
      <vt:lpstr>Présentation PowerPoint</vt:lpstr>
      <vt:lpstr>Présentation PowerPoint</vt:lpstr>
      <vt:lpstr>Avenir du Lez urbain : entretien du fleuve et retour du jet d’eau : constat </vt:lpstr>
      <vt:lpstr>Présentation PowerPoint</vt:lpstr>
      <vt:lpstr>Présentation PowerPoint</vt:lpstr>
      <vt:lpstr>Avenir du Lez urbain : entretien du fleuve et retour du jet d’eau : conséquences </vt:lpstr>
      <vt:lpstr>Ce qu’a déjà obtenu l’AV2E</vt:lpstr>
      <vt:lpstr>Avenir du Lez urbain : entretien du fleuve et retour du jet d’eau : questions ?</vt:lpstr>
      <vt:lpstr>Présentation PowerPoint</vt:lpstr>
      <vt:lpstr>Sécurité des piétons : constat </vt:lpstr>
      <vt:lpstr>Présentation PowerPoint</vt:lpstr>
      <vt:lpstr>Sécurité des piétons : conséquences </vt:lpstr>
      <vt:lpstr>Ce qu’a déjà obtenu l’AV2E</vt:lpstr>
      <vt:lpstr>Présentation PowerPoint</vt:lpstr>
      <vt:lpstr>Présentation PowerPoint</vt:lpstr>
      <vt:lpstr>Sécurité des piétons : questions? </vt:lpstr>
      <vt:lpstr> Pollutions particules fines , nuisances sonores dues aux circulations urbaines , à la sortie des discothèques : constat </vt:lpstr>
      <vt:lpstr>Pollutions particules fines , nuisances sonores dues aux circulations urbaines , à la sortie des discothèques : constat </vt:lpstr>
      <vt:lpstr>Pollutions particules fines , nuisances sonores dues aux circulations urbaines , à la sortie des discothèques : conséquences </vt:lpstr>
      <vt:lpstr>Pollutions particules fines , nuisances sonores dues aux circulations urbaines , à la sortie des discothèques : conséquences </vt:lpstr>
      <vt:lpstr>Ce qu’a déjà obtenu l’AV2E</vt:lpstr>
      <vt:lpstr>Pollutions particules fines , nuisances sonores dues aux circulations urbaines , à la sortie des discothèques : questions ?</vt:lpstr>
      <vt:lpstr>En attendant, ce qu’il faut faire </vt:lpstr>
      <vt:lpstr> Quel sera l’impact de la Zac Ricardo Bofill ?  qui jouxterait notre résidence côté Médiathèque Emile Zola </vt:lpstr>
      <vt:lpstr>Présentation PowerPoint</vt:lpstr>
      <vt:lpstr>Des arbres sur l’esplanade de l’Europe: les -</vt:lpstr>
      <vt:lpstr>Décision en fin de réunion si accord pour interpellation ?sous quelle forme?</vt:lpstr>
      <vt:lpstr>Interpellation citoyenne – cahier de doléances</vt:lpstr>
      <vt:lpstr> </vt:lpstr>
      <vt:lpstr>Prochain grand rdv : Assemblée Générale AV2E le jeudi 09 avril 2026 17h salle Ferdinand Pelloutier</vt:lpstr>
      <vt:lpstr>Le bénévolat est bon pour l’esprit et pour le corps, il permet de :</vt:lpstr>
      <vt:lpstr>Présentation PowerPoint</vt:lpstr>
      <vt:lpstr>Présentation PowerPoint</vt:lpstr>
      <vt:lpstr>Merci de votre participation et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AV2E 20 avril 2023 salle Pelloutier 18 h – 20h</dc:title>
  <dc:creator>Michel DEVALLAND</dc:creator>
  <cp:lastModifiedBy>Michel DEVALLAND</cp:lastModifiedBy>
  <cp:revision>165</cp:revision>
  <cp:lastPrinted>2025-12-04T07:03:23Z</cp:lastPrinted>
  <dcterms:created xsi:type="dcterms:W3CDTF">2023-03-26T06:46:23Z</dcterms:created>
  <dcterms:modified xsi:type="dcterms:W3CDTF">2025-12-05T08:02:18Z</dcterms:modified>
</cp:coreProperties>
</file>